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slide+xml" PartName="/ppt/slides/slide10.xml"/>
  <Override ContentType="application/vnd.openxmlformats-officedocument.presentationml.slide+xml" PartName="/ppt/slides/slide11.xml"/>
  <Override ContentType="application/vnd.openxmlformats-officedocument.presentationml.slide+xml" PartName="/ppt/slides/slide12.xml"/>
  <Override ContentType="application/vnd.openxmlformats-officedocument.presentationml.slide+xml" PartName="/ppt/slides/slide13.xml"/>
  <Override ContentType="application/vnd.openxmlformats-officedocument.presentationml.slide+xml" PartName="/ppt/slides/slide14.xml"/>
  <Override ContentType="application/vnd.openxmlformats-officedocument.presentationml.slide+xml" PartName="/ppt/slides/slide15.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presentationml.viewProps+xml" PartName="/ppt/viewProps.xml"/>
</Types>
</file>

<file path=_rels/.rels><?xml version="1.0" encoding="UTF-8" standalone="no"?><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sldIdLst>
    <p:sldId id="256" r:id="rId21"/>
    <p:sldId id="257" r:id="rId22"/>
    <p:sldId id="258" r:id="rId23"/>
    <p:sldId id="259" r:id="rId24"/>
    <p:sldId id="260" r:id="rId25"/>
    <p:sldId id="261" r:id="rId26"/>
    <p:sldId id="262" r:id="rId27"/>
    <p:sldId id="263" r:id="rId28"/>
    <p:sldId id="264" r:id="rId29"/>
    <p:sldId id="265" r:id="rId30"/>
    <p:sldId id="266" r:id="rId31"/>
    <p:sldId id="267" r:id="rId32"/>
    <p:sldId id="268" r:id="rId33"/>
    <p:sldId id="269" r:id="rId34"/>
    <p:sldId id="270" r:id="rId35"/>
  </p:sldIdLst>
  <p:sldSz cx="18288000" cy="10287000"/>
  <p:notesSz cx="6858000" cy="9144000"/>
  <p:embeddedFontLst>
    <p:embeddedFont>
      <p:font typeface="Arimo" charset="1" panose="020B0604020202020204"/>
      <p:regular r:id="rId6"/>
    </p:embeddedFont>
    <p:embeddedFont>
      <p:font typeface="Arimo Bold" charset="1" panose="020B0704020202020204"/>
      <p:regular r:id="rId7"/>
    </p:embeddedFont>
    <p:embeddedFont>
      <p:font typeface="Arimo Italics" charset="1" panose="020B0604020202090204"/>
      <p:regular r:id="rId8"/>
    </p:embeddedFont>
    <p:embeddedFont>
      <p:font typeface="Arimo Bold Italics" charset="1" panose="020B0704020202090204"/>
      <p:regular r:id="rId9"/>
    </p:embeddedFont>
    <p:embeddedFont>
      <p:font typeface="Open Sans Extra Bold" charset="1" panose="020B0906030804020204"/>
      <p:regular r:id="rId10"/>
    </p:embeddedFont>
    <p:embeddedFont>
      <p:font typeface="Open Sans Extra Bold Italics" charset="1" panose="020B0906030804020204"/>
      <p:regular r:id="rId11"/>
    </p:embeddedFont>
    <p:embeddedFont>
      <p:font typeface="Eczar" charset="1" panose="02000603040300000004"/>
      <p:regular r:id="rId12"/>
    </p:embeddedFont>
    <p:embeddedFont>
      <p:font typeface="Eczar Bold" charset="1" panose="02000603040300000004"/>
      <p:regular r:id="rId13"/>
    </p:embeddedFont>
    <p:embeddedFont>
      <p:font typeface="Eczar Medium" charset="1" panose="02000603040300000004"/>
      <p:regular r:id="rId14"/>
    </p:embeddedFont>
    <p:embeddedFont>
      <p:font typeface="Eczar Semi-Bold" charset="1" panose="02000603040300000004"/>
      <p:regular r:id="rId15"/>
    </p:embeddedFont>
    <p:embeddedFont>
      <p:font typeface="Eczar Ultra-Bold" charset="1" panose="02000603040300000004"/>
      <p:regular r:id="rId16"/>
    </p:embeddedFont>
    <p:embeddedFont>
      <p:font typeface="Alice" charset="1" panose="00000500000000000000"/>
      <p:regular r:id="rId17"/>
    </p:embeddedFont>
    <p:embeddedFont>
      <p:font typeface="Alice Bold" charset="1" panose="00000500000000000000"/>
      <p:regular r:id="rId18"/>
    </p:embeddedFont>
    <p:embeddedFont>
      <p:font typeface="Alice Italics" charset="1" panose="00000500000000000000"/>
      <p:regular r:id="rId19"/>
    </p:embeddedFont>
    <p:embeddedFont>
      <p:font typeface="Alice Bold Italics" charset="1" panose="0000050000000000000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no"?><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slides/slide1.xml" Type="http://schemas.openxmlformats.org/officeDocument/2006/relationships/slide"/><Relationship Id="rId22" Target="slides/slide2.xml" Type="http://schemas.openxmlformats.org/officeDocument/2006/relationships/slide"/><Relationship Id="rId23" Target="slides/slide3.xml" Type="http://schemas.openxmlformats.org/officeDocument/2006/relationships/slide"/><Relationship Id="rId24" Target="slides/slide4.xml" Type="http://schemas.openxmlformats.org/officeDocument/2006/relationships/slide"/><Relationship Id="rId25" Target="slides/slide5.xml" Type="http://schemas.openxmlformats.org/officeDocument/2006/relationships/slide"/><Relationship Id="rId26" Target="slides/slide6.xml" Type="http://schemas.openxmlformats.org/officeDocument/2006/relationships/slide"/><Relationship Id="rId27" Target="slides/slide7.xml" Type="http://schemas.openxmlformats.org/officeDocument/2006/relationships/slide"/><Relationship Id="rId28" Target="slides/slide8.xml" Type="http://schemas.openxmlformats.org/officeDocument/2006/relationships/slide"/><Relationship Id="rId29" Target="slides/slide9.xml" Type="http://schemas.openxmlformats.org/officeDocument/2006/relationships/slide"/><Relationship Id="rId3" Target="viewProps.xml" Type="http://schemas.openxmlformats.org/officeDocument/2006/relationships/viewProps"/><Relationship Id="rId30" Target="slides/slide10.xml" Type="http://schemas.openxmlformats.org/officeDocument/2006/relationships/slide"/><Relationship Id="rId31" Target="slides/slide11.xml" Type="http://schemas.openxmlformats.org/officeDocument/2006/relationships/slide"/><Relationship Id="rId32" Target="slides/slide12.xml" Type="http://schemas.openxmlformats.org/officeDocument/2006/relationships/slide"/><Relationship Id="rId33" Target="slides/slide13.xml" Type="http://schemas.openxmlformats.org/officeDocument/2006/relationships/slide"/><Relationship Id="rId34" Target="slides/slide14.xml" Type="http://schemas.openxmlformats.org/officeDocument/2006/relationships/slide"/><Relationship Id="rId35" Target="slides/slide15.xml" Type="http://schemas.openxmlformats.org/officeDocument/2006/relationships/slide"/><Relationship Id="rId4" Target="theme/theme1.xml" Type="http://schemas.openxmlformats.org/officeDocument/2006/relationships/them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jpeg>
</file>

<file path=ppt/media/image10.png>
</file>

<file path=ppt/media/image11.svg>
</file>

<file path=ppt/media/image2.png>
</file>

<file path=ppt/media/image3.png>
</file>

<file path=ppt/media/image4.svg>
</file>

<file path=ppt/media/image5.jpeg>
</file>

<file path=ppt/media/image6.png>
</file>

<file path=ppt/media/image7.png>
</file>

<file path=ppt/media/image8.svg>
</file>

<file path=ppt/media/image9.jpeg>
</file>

<file path=ppt/slideLayouts/_rels/slideLayout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no"?><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no"?><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2.png" Type="http://schemas.openxmlformats.org/officeDocument/2006/relationships/image"/><Relationship Id="rId4" Target="../media/image3.png" Type="http://schemas.openxmlformats.org/officeDocument/2006/relationships/image"/><Relationship Id="rId5" Target="../media/image4.svg" Type="http://schemas.openxmlformats.org/officeDocument/2006/relationships/image"/></Relationships>
</file>

<file path=ppt/slides/_rels/slide10.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1.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1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9.jpeg" Type="http://schemas.openxmlformats.org/officeDocument/2006/relationships/image"/><Relationship Id="rId3" Target="../media/image10.png" Type="http://schemas.openxmlformats.org/officeDocument/2006/relationships/image"/><Relationship Id="rId4" Target="../media/image11.svg" Type="http://schemas.openxmlformats.org/officeDocument/2006/relationships/image"/></Relationships>
</file>

<file path=ppt/slides/_rels/slide2.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5.jpeg" Type="http://schemas.openxmlformats.org/officeDocument/2006/relationships/image"/></Relationships>
</file>

<file path=ppt/slides/_rels/slide3.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4.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5.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_rels/slide6.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6.png" Type="http://schemas.openxmlformats.org/officeDocument/2006/relationships/image"/></Relationships>
</file>

<file path=ppt/slides/_rels/slide7.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 Id="rId5" Target="../media/image7.png" Type="http://schemas.openxmlformats.org/officeDocument/2006/relationships/image"/><Relationship Id="rId6" Target="../media/image8.svg" Type="http://schemas.openxmlformats.org/officeDocument/2006/relationships/image"/></Relationships>
</file>

<file path=ppt/slides/_rels/slide8.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s>
</file>

<file path=ppt/slides/_rels/slide9.xml.rels><?xml version="1.0" encoding="UTF-8" standalone="no"?><Relationships xmlns="http://schemas.openxmlformats.org/package/2006/relationships"><Relationship Id="rId1" Target="../slideLayouts/slideLayout7.xml" Type="http://schemas.openxmlformats.org/officeDocument/2006/relationships/slideLayout"/><Relationship Id="rId2" Target="../media/image1.jpeg" Type="http://schemas.openxmlformats.org/officeDocument/2006/relationships/image"/><Relationship Id="rId3" Target="../media/image3.png" Type="http://schemas.openxmlformats.org/officeDocument/2006/relationships/image"/><Relationship Id="rId4" Target="../media/image4.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2309727">
            <a:off x="-4750407" y="-2262385"/>
            <a:ext cx="16504420" cy="8229600"/>
          </a:xfrm>
          <a:custGeom>
            <a:avLst/>
            <a:gdLst/>
            <a:ahLst/>
            <a:cxnLst/>
            <a:rect r="r" b="b" t="t" l="l"/>
            <a:pathLst>
              <a:path h="8229600" w="16504420">
                <a:moveTo>
                  <a:pt x="0" y="0"/>
                </a:moveTo>
                <a:lnTo>
                  <a:pt x="16504420" y="0"/>
                </a:lnTo>
                <a:lnTo>
                  <a:pt x="16504420" y="8229600"/>
                </a:lnTo>
                <a:lnTo>
                  <a:pt x="0" y="8229600"/>
                </a:lnTo>
                <a:lnTo>
                  <a:pt x="0" y="0"/>
                </a:lnTo>
                <a:close/>
              </a:path>
            </a:pathLst>
          </a:custGeom>
          <a:blipFill>
            <a:blip r:embed="rId2"/>
            <a:stretch>
              <a:fillRect l="0" t="-16014" r="0" b="-16014"/>
            </a:stretch>
          </a:blipFill>
        </p:spPr>
      </p:sp>
      <p:grpSp>
        <p:nvGrpSpPr>
          <p:cNvPr name="Group 3" id="3"/>
          <p:cNvGrpSpPr/>
          <p:nvPr/>
        </p:nvGrpSpPr>
        <p:grpSpPr>
          <a:xfrm rot="0">
            <a:off x="1028700" y="698783"/>
            <a:ext cx="16165909" cy="8817649"/>
            <a:chOff x="0" y="0"/>
            <a:chExt cx="3626789" cy="1978222"/>
          </a:xfrm>
        </p:grpSpPr>
        <p:sp>
          <p:nvSpPr>
            <p:cNvPr name="Freeform 4" id="4"/>
            <p:cNvSpPr/>
            <p:nvPr/>
          </p:nvSpPr>
          <p:spPr>
            <a:xfrm flipH="false" flipV="false" rot="0">
              <a:off x="0" y="0"/>
              <a:ext cx="3626789" cy="1978222"/>
            </a:xfrm>
            <a:custGeom>
              <a:avLst/>
              <a:gdLst/>
              <a:ahLst/>
              <a:cxnLst/>
              <a:rect r="r" b="b" t="t" l="l"/>
              <a:pathLst>
                <a:path h="1978222" w="3626789">
                  <a:moveTo>
                    <a:pt x="0" y="0"/>
                  </a:moveTo>
                  <a:lnTo>
                    <a:pt x="3626789" y="0"/>
                  </a:lnTo>
                  <a:lnTo>
                    <a:pt x="3626789" y="1978222"/>
                  </a:lnTo>
                  <a:lnTo>
                    <a:pt x="0" y="1978222"/>
                  </a:lnTo>
                  <a:close/>
                </a:path>
              </a:pathLst>
            </a:custGeom>
            <a:solidFill>
              <a:srgbClr val="FFFFFF"/>
            </a:solidFill>
          </p:spPr>
        </p:sp>
        <p:sp>
          <p:nvSpPr>
            <p:cNvPr name="TextBox 5" id="5"/>
            <p:cNvSpPr txBox="true"/>
            <p:nvPr/>
          </p:nvSpPr>
          <p:spPr>
            <a:xfrm>
              <a:off x="0" y="-38100"/>
              <a:ext cx="3626789" cy="2016322"/>
            </a:xfrm>
            <a:prstGeom prst="rect">
              <a:avLst/>
            </a:prstGeom>
          </p:spPr>
          <p:txBody>
            <a:bodyPr anchor="ctr" rtlCol="false" tIns="50800" lIns="50800" bIns="50800" rIns="50800"/>
            <a:lstStyle/>
            <a:p>
              <a:pPr algn="ctr">
                <a:lnSpc>
                  <a:spcPts val="2659"/>
                </a:lnSpc>
              </a:pPr>
            </a:p>
          </p:txBody>
        </p:sp>
      </p:grpSp>
      <p:sp>
        <p:nvSpPr>
          <p:cNvPr name="Freeform 6" id="6"/>
          <p:cNvSpPr/>
          <p:nvPr/>
        </p:nvSpPr>
        <p:spPr>
          <a:xfrm flipH="false" flipV="false" rot="0">
            <a:off x="1770020" y="1484018"/>
            <a:ext cx="14486423" cy="7294546"/>
          </a:xfrm>
          <a:custGeom>
            <a:avLst/>
            <a:gdLst/>
            <a:ahLst/>
            <a:cxnLst/>
            <a:rect r="r" b="b" t="t" l="l"/>
            <a:pathLst>
              <a:path h="7294546" w="14486423">
                <a:moveTo>
                  <a:pt x="0" y="0"/>
                </a:moveTo>
                <a:lnTo>
                  <a:pt x="14486423" y="0"/>
                </a:lnTo>
                <a:lnTo>
                  <a:pt x="14486423" y="7294547"/>
                </a:lnTo>
                <a:lnTo>
                  <a:pt x="0" y="7294547"/>
                </a:lnTo>
                <a:lnTo>
                  <a:pt x="0" y="0"/>
                </a:lnTo>
                <a:close/>
              </a:path>
            </a:pathLst>
          </a:custGeom>
          <a:blipFill>
            <a:blip r:embed="rId3">
              <a:alphaModFix amt="25000"/>
            </a:blip>
            <a:stretch>
              <a:fillRect l="0" t="0" r="0" b="-4686"/>
            </a:stretch>
          </a:blipFill>
        </p:spPr>
      </p:sp>
      <p:sp>
        <p:nvSpPr>
          <p:cNvPr name="Freeform 7" id="7"/>
          <p:cNvSpPr/>
          <p:nvPr/>
        </p:nvSpPr>
        <p:spPr>
          <a:xfrm flipH="false" flipV="false" rot="0">
            <a:off x="1028700" y="770568"/>
            <a:ext cx="8032759" cy="8745863"/>
          </a:xfrm>
          <a:custGeom>
            <a:avLst/>
            <a:gdLst/>
            <a:ahLst/>
            <a:cxnLst/>
            <a:rect r="r" b="b" t="t" l="l"/>
            <a:pathLst>
              <a:path h="8745863" w="8032759">
                <a:moveTo>
                  <a:pt x="0" y="0"/>
                </a:moveTo>
                <a:lnTo>
                  <a:pt x="8032759" y="0"/>
                </a:lnTo>
                <a:lnTo>
                  <a:pt x="8032759" y="8745864"/>
                </a:lnTo>
                <a:lnTo>
                  <a:pt x="0" y="8745864"/>
                </a:lnTo>
                <a:lnTo>
                  <a:pt x="0" y="0"/>
                </a:lnTo>
                <a:close/>
              </a:path>
            </a:pathLst>
          </a:custGeom>
          <a:blipFill>
            <a:blip r:embed="rId4">
              <a:extLst>
                <a:ext uri="{96DAC541-7B7A-43D3-8B79-37D633B846F1}">
                  <asvg:svgBlip xmlns:asvg="http://schemas.microsoft.com/office/drawing/2016/SVG/main" r:embed="rId5"/>
                </a:ext>
              </a:extLst>
            </a:blip>
            <a:stretch>
              <a:fillRect l="0" t="0" r="-8877" b="0"/>
            </a:stretch>
          </a:blipFill>
        </p:spPr>
      </p:sp>
      <p:sp>
        <p:nvSpPr>
          <p:cNvPr name="Freeform 8" id="8"/>
          <p:cNvSpPr/>
          <p:nvPr/>
        </p:nvSpPr>
        <p:spPr>
          <a:xfrm flipH="true" flipV="false" rot="0">
            <a:off x="9061459" y="770568"/>
            <a:ext cx="8032759" cy="8745863"/>
          </a:xfrm>
          <a:custGeom>
            <a:avLst/>
            <a:gdLst/>
            <a:ahLst/>
            <a:cxnLst/>
            <a:rect r="r" b="b" t="t" l="l"/>
            <a:pathLst>
              <a:path h="8745863" w="8032759">
                <a:moveTo>
                  <a:pt x="8032758" y="0"/>
                </a:moveTo>
                <a:lnTo>
                  <a:pt x="0" y="0"/>
                </a:lnTo>
                <a:lnTo>
                  <a:pt x="0" y="8745864"/>
                </a:lnTo>
                <a:lnTo>
                  <a:pt x="8032758" y="8745864"/>
                </a:lnTo>
                <a:lnTo>
                  <a:pt x="8032758" y="0"/>
                </a:lnTo>
                <a:close/>
              </a:path>
            </a:pathLst>
          </a:custGeom>
          <a:blipFill>
            <a:blip r:embed="rId4">
              <a:extLst>
                <a:ext uri="{96DAC541-7B7A-43D3-8B79-37D633B846F1}">
                  <asvg:svgBlip xmlns:asvg="http://schemas.microsoft.com/office/drawing/2016/SVG/main" r:embed="rId5"/>
                </a:ext>
              </a:extLst>
            </a:blip>
            <a:stretch>
              <a:fillRect l="0" t="0" r="-8877" b="0"/>
            </a:stretch>
          </a:blipFill>
        </p:spPr>
      </p:sp>
      <p:grpSp>
        <p:nvGrpSpPr>
          <p:cNvPr name="Group 9" id="9"/>
          <p:cNvGrpSpPr/>
          <p:nvPr/>
        </p:nvGrpSpPr>
        <p:grpSpPr>
          <a:xfrm rot="-2980265">
            <a:off x="12575727" y="6310544"/>
            <a:ext cx="9367147" cy="4476957"/>
            <a:chOff x="0" y="0"/>
            <a:chExt cx="2467067" cy="1179116"/>
          </a:xfrm>
        </p:grpSpPr>
        <p:sp>
          <p:nvSpPr>
            <p:cNvPr name="Freeform 10" id="10"/>
            <p:cNvSpPr/>
            <p:nvPr/>
          </p:nvSpPr>
          <p:spPr>
            <a:xfrm flipH="false" flipV="false" rot="0">
              <a:off x="0" y="0"/>
              <a:ext cx="2467067" cy="1179116"/>
            </a:xfrm>
            <a:custGeom>
              <a:avLst/>
              <a:gdLst/>
              <a:ahLst/>
              <a:cxnLst/>
              <a:rect r="r" b="b" t="t" l="l"/>
              <a:pathLst>
                <a:path h="1179116" w="2467067">
                  <a:moveTo>
                    <a:pt x="0" y="0"/>
                  </a:moveTo>
                  <a:lnTo>
                    <a:pt x="2467067" y="0"/>
                  </a:lnTo>
                  <a:lnTo>
                    <a:pt x="2467067" y="1179116"/>
                  </a:lnTo>
                  <a:lnTo>
                    <a:pt x="0" y="1179116"/>
                  </a:lnTo>
                  <a:close/>
                </a:path>
              </a:pathLst>
            </a:custGeom>
            <a:solidFill>
              <a:srgbClr val="174D88"/>
            </a:solidFill>
          </p:spPr>
        </p:sp>
        <p:sp>
          <p:nvSpPr>
            <p:cNvPr name="TextBox 11" id="11"/>
            <p:cNvSpPr txBox="true"/>
            <p:nvPr/>
          </p:nvSpPr>
          <p:spPr>
            <a:xfrm>
              <a:off x="0" y="-38100"/>
              <a:ext cx="2467067" cy="1217216"/>
            </a:xfrm>
            <a:prstGeom prst="rect">
              <a:avLst/>
            </a:prstGeom>
          </p:spPr>
          <p:txBody>
            <a:bodyPr anchor="ctr" rtlCol="false" tIns="50800" lIns="50800" bIns="50800" rIns="50800"/>
            <a:lstStyle/>
            <a:p>
              <a:pPr algn="ctr">
                <a:lnSpc>
                  <a:spcPts val="2659"/>
                </a:lnSpc>
                <a:spcBef>
                  <a:spcPct val="0"/>
                </a:spcBef>
              </a:pPr>
            </a:p>
          </p:txBody>
        </p:sp>
      </p:grpSp>
      <p:grpSp>
        <p:nvGrpSpPr>
          <p:cNvPr name="Group 12" id="12"/>
          <p:cNvGrpSpPr/>
          <p:nvPr/>
        </p:nvGrpSpPr>
        <p:grpSpPr>
          <a:xfrm rot="-2980265">
            <a:off x="10479269" y="7275166"/>
            <a:ext cx="11992710" cy="454371"/>
            <a:chOff x="0" y="0"/>
            <a:chExt cx="3158574" cy="119670"/>
          </a:xfrm>
        </p:grpSpPr>
        <p:sp>
          <p:nvSpPr>
            <p:cNvPr name="Freeform 13" id="13"/>
            <p:cNvSpPr/>
            <p:nvPr/>
          </p:nvSpPr>
          <p:spPr>
            <a:xfrm flipH="false" flipV="false" rot="0">
              <a:off x="0" y="0"/>
              <a:ext cx="3158574" cy="119670"/>
            </a:xfrm>
            <a:custGeom>
              <a:avLst/>
              <a:gdLst/>
              <a:ahLst/>
              <a:cxnLst/>
              <a:rect r="r" b="b" t="t" l="l"/>
              <a:pathLst>
                <a:path h="119670" w="3158574">
                  <a:moveTo>
                    <a:pt x="0" y="0"/>
                  </a:moveTo>
                  <a:lnTo>
                    <a:pt x="3158574" y="0"/>
                  </a:lnTo>
                  <a:lnTo>
                    <a:pt x="3158574" y="119670"/>
                  </a:lnTo>
                  <a:lnTo>
                    <a:pt x="0" y="119670"/>
                  </a:lnTo>
                  <a:close/>
                </a:path>
              </a:pathLst>
            </a:custGeom>
            <a:solidFill>
              <a:srgbClr val="FFFFFF"/>
            </a:solidFill>
          </p:spPr>
        </p:sp>
        <p:sp>
          <p:nvSpPr>
            <p:cNvPr name="TextBox 14" id="14"/>
            <p:cNvSpPr txBox="true"/>
            <p:nvPr/>
          </p:nvSpPr>
          <p:spPr>
            <a:xfrm>
              <a:off x="0" y="-38100"/>
              <a:ext cx="3158574" cy="157770"/>
            </a:xfrm>
            <a:prstGeom prst="rect">
              <a:avLst/>
            </a:prstGeom>
          </p:spPr>
          <p:txBody>
            <a:bodyPr anchor="ctr" rtlCol="false" tIns="50800" lIns="50800" bIns="50800" rIns="50800"/>
            <a:lstStyle/>
            <a:p>
              <a:pPr algn="ctr">
                <a:lnSpc>
                  <a:spcPts val="2659"/>
                </a:lnSpc>
                <a:spcBef>
                  <a:spcPct val="0"/>
                </a:spcBef>
              </a:pPr>
            </a:p>
          </p:txBody>
        </p:sp>
      </p:grpSp>
      <p:grpSp>
        <p:nvGrpSpPr>
          <p:cNvPr name="Group 15" id="15"/>
          <p:cNvGrpSpPr/>
          <p:nvPr/>
        </p:nvGrpSpPr>
        <p:grpSpPr>
          <a:xfrm rot="0">
            <a:off x="15663429" y="908430"/>
            <a:ext cx="593015" cy="593015"/>
            <a:chOff x="0" y="0"/>
            <a:chExt cx="812800" cy="812800"/>
          </a:xfrm>
        </p:grpSpPr>
        <p:sp>
          <p:nvSpPr>
            <p:cNvPr name="Freeform 16" id="16"/>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4D88"/>
            </a:solidFill>
          </p:spPr>
        </p:sp>
        <p:sp>
          <p:nvSpPr>
            <p:cNvPr name="TextBox 17" id="17"/>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18" id="18"/>
          <p:cNvGrpSpPr/>
          <p:nvPr/>
        </p:nvGrpSpPr>
        <p:grpSpPr>
          <a:xfrm rot="0">
            <a:off x="14946505" y="908430"/>
            <a:ext cx="593015" cy="593015"/>
            <a:chOff x="0" y="0"/>
            <a:chExt cx="812800" cy="812800"/>
          </a:xfrm>
        </p:grpSpPr>
        <p:sp>
          <p:nvSpPr>
            <p:cNvPr name="Freeform 19" id="19"/>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4D88"/>
            </a:solidFill>
          </p:spPr>
        </p:sp>
        <p:sp>
          <p:nvSpPr>
            <p:cNvPr name="TextBox 20" id="20"/>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21" id="21"/>
          <p:cNvGrpSpPr/>
          <p:nvPr/>
        </p:nvGrpSpPr>
        <p:grpSpPr>
          <a:xfrm rot="0">
            <a:off x="14229581" y="908430"/>
            <a:ext cx="593015" cy="593015"/>
            <a:chOff x="0" y="0"/>
            <a:chExt cx="812800" cy="812800"/>
          </a:xfrm>
        </p:grpSpPr>
        <p:sp>
          <p:nvSpPr>
            <p:cNvPr name="Freeform 22" id="22"/>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4D88"/>
            </a:solidFill>
          </p:spPr>
        </p:sp>
        <p:sp>
          <p:nvSpPr>
            <p:cNvPr name="TextBox 23" id="23"/>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sp>
        <p:nvSpPr>
          <p:cNvPr name="TextBox 24" id="24"/>
          <p:cNvSpPr txBox="true"/>
          <p:nvPr/>
        </p:nvSpPr>
        <p:spPr>
          <a:xfrm rot="0">
            <a:off x="2624571" y="3501278"/>
            <a:ext cx="13631872" cy="2278063"/>
          </a:xfrm>
          <a:prstGeom prst="rect">
            <a:avLst/>
          </a:prstGeom>
        </p:spPr>
        <p:txBody>
          <a:bodyPr anchor="t" rtlCol="false" tIns="0" lIns="0" bIns="0" rIns="0">
            <a:spAutoFit/>
          </a:bodyPr>
          <a:lstStyle/>
          <a:p>
            <a:pPr algn="ctr">
              <a:lnSpc>
                <a:spcPts val="7500"/>
              </a:lnSpc>
            </a:pPr>
            <a:r>
              <a:rPr lang="en-US" sz="6000">
                <a:solidFill>
                  <a:srgbClr val="174D88"/>
                </a:solidFill>
                <a:latin typeface="Eczar Bold"/>
              </a:rPr>
              <a:t>PENERAPAN </a:t>
            </a:r>
          </a:p>
          <a:p>
            <a:pPr algn="ctr">
              <a:lnSpc>
                <a:spcPts val="10624"/>
              </a:lnSpc>
            </a:pPr>
            <a:r>
              <a:rPr lang="en-US" sz="8499">
                <a:solidFill>
                  <a:srgbClr val="174D88"/>
                </a:solidFill>
                <a:latin typeface="Eczar Semi-Bold"/>
              </a:rPr>
              <a:t>DEEP LEARNING</a:t>
            </a:r>
          </a:p>
        </p:txBody>
      </p:sp>
      <p:sp>
        <p:nvSpPr>
          <p:cNvPr name="TextBox 25" id="25"/>
          <p:cNvSpPr txBox="true"/>
          <p:nvPr/>
        </p:nvSpPr>
        <p:spPr>
          <a:xfrm rot="0">
            <a:off x="7182089" y="6947619"/>
            <a:ext cx="4516838" cy="554733"/>
          </a:xfrm>
          <a:prstGeom prst="rect">
            <a:avLst/>
          </a:prstGeom>
        </p:spPr>
        <p:txBody>
          <a:bodyPr anchor="t" rtlCol="false" tIns="0" lIns="0" bIns="0" rIns="0">
            <a:spAutoFit/>
          </a:bodyPr>
          <a:lstStyle/>
          <a:p>
            <a:pPr algn="ctr">
              <a:lnSpc>
                <a:spcPts val="4317"/>
              </a:lnSpc>
            </a:pPr>
            <a:r>
              <a:rPr lang="en-US" sz="3482">
                <a:solidFill>
                  <a:srgbClr val="174D88"/>
                </a:solidFill>
                <a:latin typeface="Alice"/>
              </a:rPr>
              <a:t>(2355201123)</a:t>
            </a:r>
          </a:p>
        </p:txBody>
      </p:sp>
      <p:sp>
        <p:nvSpPr>
          <p:cNvPr name="TextBox 26" id="26"/>
          <p:cNvSpPr txBox="true"/>
          <p:nvPr/>
        </p:nvSpPr>
        <p:spPr>
          <a:xfrm rot="0">
            <a:off x="3341495" y="6321606"/>
            <a:ext cx="12198024" cy="654588"/>
          </a:xfrm>
          <a:prstGeom prst="rect">
            <a:avLst/>
          </a:prstGeom>
        </p:spPr>
        <p:txBody>
          <a:bodyPr anchor="t" rtlCol="false" tIns="0" lIns="0" bIns="0" rIns="0">
            <a:spAutoFit/>
          </a:bodyPr>
          <a:lstStyle/>
          <a:p>
            <a:pPr algn="ctr">
              <a:lnSpc>
                <a:spcPts val="5293"/>
              </a:lnSpc>
            </a:pPr>
            <a:r>
              <a:rPr lang="en-US" sz="4269">
                <a:solidFill>
                  <a:srgbClr val="174D88"/>
                </a:solidFill>
                <a:latin typeface="Eczar Semi-Bold"/>
              </a:rPr>
              <a:t>M. FAREL ASYROFI</a:t>
            </a:r>
          </a:p>
        </p:txBody>
      </p:sp>
    </p:spTree>
  </p:cSld>
  <p:clrMapOvr>
    <a:masterClrMapping/>
  </p:clrMapOvr>
</p:sld>
</file>

<file path=ppt/slides/slide10.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510684" y="0"/>
            <a:ext cx="10287000" cy="102870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4D88"/>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3700776" y="0"/>
            <a:ext cx="10287041" cy="10287000"/>
            <a:chOff x="0" y="0"/>
            <a:chExt cx="6350000" cy="6349975"/>
          </a:xfrm>
        </p:grpSpPr>
        <p:sp>
          <p:nvSpPr>
            <p:cNvPr name="Freeform 6" id="6"/>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25973" t="0" r="-25973" b="0"/>
              </a:stretch>
            </a:blipFill>
          </p:spPr>
        </p:sp>
      </p:grpSp>
      <p:grpSp>
        <p:nvGrpSpPr>
          <p:cNvPr name="Group 7" id="7"/>
          <p:cNvGrpSpPr/>
          <p:nvPr/>
        </p:nvGrpSpPr>
        <p:grpSpPr>
          <a:xfrm rot="0">
            <a:off x="1431405" y="1323124"/>
            <a:ext cx="15425190" cy="8397277"/>
            <a:chOff x="0" y="0"/>
            <a:chExt cx="20566920" cy="11196370"/>
          </a:xfrm>
        </p:grpSpPr>
        <p:grpSp>
          <p:nvGrpSpPr>
            <p:cNvPr name="Group 8" id="8"/>
            <p:cNvGrpSpPr/>
            <p:nvPr/>
          </p:nvGrpSpPr>
          <p:grpSpPr>
            <a:xfrm rot="0">
              <a:off x="155362" y="168043"/>
              <a:ext cx="20256196" cy="10860283"/>
              <a:chOff x="0" y="0"/>
              <a:chExt cx="3792304" cy="2033230"/>
            </a:xfrm>
          </p:grpSpPr>
          <p:sp>
            <p:nvSpPr>
              <p:cNvPr name="Freeform 9" id="9"/>
              <p:cNvSpPr/>
              <p:nvPr/>
            </p:nvSpPr>
            <p:spPr>
              <a:xfrm flipH="false" flipV="false" rot="0">
                <a:off x="0" y="0"/>
                <a:ext cx="3792304" cy="2033230"/>
              </a:xfrm>
              <a:custGeom>
                <a:avLst/>
                <a:gdLst/>
                <a:ahLst/>
                <a:cxnLst/>
                <a:rect r="r" b="b" t="t" l="l"/>
                <a:pathLst>
                  <a:path h="2033230" w="3792304">
                    <a:moveTo>
                      <a:pt x="0" y="0"/>
                    </a:moveTo>
                    <a:lnTo>
                      <a:pt x="3792304" y="0"/>
                    </a:lnTo>
                    <a:lnTo>
                      <a:pt x="3792304" y="2033230"/>
                    </a:lnTo>
                    <a:lnTo>
                      <a:pt x="0" y="2033230"/>
                    </a:lnTo>
                    <a:close/>
                  </a:path>
                </a:pathLst>
              </a:custGeom>
              <a:solidFill>
                <a:srgbClr val="FFFFFF"/>
              </a:solidFill>
            </p:spPr>
          </p:sp>
          <p:sp>
            <p:nvSpPr>
              <p:cNvPr name="TextBox 10" id="10"/>
              <p:cNvSpPr txBox="true"/>
              <p:nvPr/>
            </p:nvSpPr>
            <p:spPr>
              <a:xfrm>
                <a:off x="0" y="-38100"/>
                <a:ext cx="3792304" cy="2071330"/>
              </a:xfrm>
              <a:prstGeom prst="rect">
                <a:avLst/>
              </a:prstGeom>
            </p:spPr>
            <p:txBody>
              <a:bodyPr anchor="ctr" rtlCol="false" tIns="55355" lIns="55355" bIns="55355" rIns="55355"/>
              <a:lstStyle/>
              <a:p>
                <a:pPr algn="ctr">
                  <a:lnSpc>
                    <a:spcPts val="2659"/>
                  </a:lnSpc>
                </a:pPr>
              </a:p>
            </p:txBody>
          </p:sp>
        </p:grpSp>
        <p:sp>
          <p:nvSpPr>
            <p:cNvPr name="Freeform 11" id="11"/>
            <p:cNvSpPr/>
            <p:nvPr/>
          </p:nvSpPr>
          <p:spPr>
            <a:xfrm flipH="true" flipV="false" rot="0">
              <a:off x="10283460" y="0"/>
              <a:ext cx="10283460" cy="11196370"/>
            </a:xfrm>
            <a:custGeom>
              <a:avLst/>
              <a:gdLst/>
              <a:ahLst/>
              <a:cxnLst/>
              <a:rect r="r" b="b" t="t" l="l"/>
              <a:pathLst>
                <a:path h="11196370" w="10283460">
                  <a:moveTo>
                    <a:pt x="10283460" y="0"/>
                  </a:moveTo>
                  <a:lnTo>
                    <a:pt x="0" y="0"/>
                  </a:lnTo>
                  <a:lnTo>
                    <a:pt x="0" y="11196370"/>
                  </a:lnTo>
                  <a:lnTo>
                    <a:pt x="10283460" y="11196370"/>
                  </a:lnTo>
                  <a:lnTo>
                    <a:pt x="1028346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sp>
          <p:nvSpPr>
            <p:cNvPr name="Freeform 12" id="12"/>
            <p:cNvSpPr/>
            <p:nvPr/>
          </p:nvSpPr>
          <p:spPr>
            <a:xfrm flipH="false" flipV="false" rot="0">
              <a:off x="0" y="0"/>
              <a:ext cx="10283460" cy="11196370"/>
            </a:xfrm>
            <a:custGeom>
              <a:avLst/>
              <a:gdLst/>
              <a:ahLst/>
              <a:cxnLst/>
              <a:rect r="r" b="b" t="t" l="l"/>
              <a:pathLst>
                <a:path h="11196370" w="10283460">
                  <a:moveTo>
                    <a:pt x="0" y="0"/>
                  </a:moveTo>
                  <a:lnTo>
                    <a:pt x="10283460" y="0"/>
                  </a:lnTo>
                  <a:lnTo>
                    <a:pt x="10283460" y="11196370"/>
                  </a:lnTo>
                  <a:lnTo>
                    <a:pt x="0" y="11196370"/>
                  </a:lnTo>
                  <a:lnTo>
                    <a:pt x="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grpSp>
      <p:sp>
        <p:nvSpPr>
          <p:cNvPr name="TextBox 13" id="13"/>
          <p:cNvSpPr txBox="true"/>
          <p:nvPr/>
        </p:nvSpPr>
        <p:spPr>
          <a:xfrm rot="0">
            <a:off x="2967204" y="2293190"/>
            <a:ext cx="12353593" cy="688974"/>
          </a:xfrm>
          <a:prstGeom prst="rect">
            <a:avLst/>
          </a:prstGeom>
        </p:spPr>
        <p:txBody>
          <a:bodyPr anchor="t" rtlCol="false" tIns="0" lIns="0" bIns="0" rIns="0">
            <a:spAutoFit/>
          </a:bodyPr>
          <a:lstStyle/>
          <a:p>
            <a:pPr algn="ctr">
              <a:lnSpc>
                <a:spcPts val="5600"/>
              </a:lnSpc>
            </a:pPr>
            <a:r>
              <a:rPr lang="en-US" sz="4000">
                <a:solidFill>
                  <a:srgbClr val="174D88"/>
                </a:solidFill>
                <a:latin typeface="Eczar Semi-Bold"/>
              </a:rPr>
              <a:t>BIDANG PENERBANGAN DAN PERTAHANAN</a:t>
            </a:r>
          </a:p>
        </p:txBody>
      </p:sp>
      <p:sp>
        <p:nvSpPr>
          <p:cNvPr name="TextBox 14" id="14"/>
          <p:cNvSpPr txBox="true"/>
          <p:nvPr/>
        </p:nvSpPr>
        <p:spPr>
          <a:xfrm rot="0">
            <a:off x="2967204" y="3616735"/>
            <a:ext cx="12353593" cy="2182585"/>
          </a:xfrm>
          <a:prstGeom prst="rect">
            <a:avLst/>
          </a:prstGeom>
        </p:spPr>
        <p:txBody>
          <a:bodyPr anchor="t" rtlCol="false" tIns="0" lIns="0" bIns="0" rIns="0">
            <a:spAutoFit/>
          </a:bodyPr>
          <a:lstStyle/>
          <a:p>
            <a:pPr algn="ctr">
              <a:lnSpc>
                <a:spcPts val="4317"/>
              </a:lnSpc>
            </a:pPr>
            <a:r>
              <a:rPr lang="en-US" sz="3482">
                <a:solidFill>
                  <a:srgbClr val="000000"/>
                </a:solidFill>
                <a:latin typeface="Alice"/>
              </a:rPr>
              <a:t>Dalam bidang penerbangan dan pertahanan, keberadaan deep learning digunakan untuk mengidentifikasi objek dari satelit di area tertentu, termasuk mengidentifikasi zona aman dan tidak aman bagi militer.</a:t>
            </a:r>
          </a:p>
        </p:txBody>
      </p:sp>
    </p:spTree>
  </p:cSld>
  <p:clrMapOvr>
    <a:masterClrMapping/>
  </p:clrMapOvr>
</p:sld>
</file>

<file path=ppt/slides/slide11.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510684" y="0"/>
            <a:ext cx="10287000" cy="102870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4D88"/>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3700776" y="0"/>
            <a:ext cx="10287041" cy="10287000"/>
            <a:chOff x="0" y="0"/>
            <a:chExt cx="6350000" cy="6349975"/>
          </a:xfrm>
        </p:grpSpPr>
        <p:sp>
          <p:nvSpPr>
            <p:cNvPr name="Freeform 6" id="6"/>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25973" t="0" r="-25973" b="0"/>
              </a:stretch>
            </a:blipFill>
          </p:spPr>
        </p:sp>
      </p:grpSp>
      <p:grpSp>
        <p:nvGrpSpPr>
          <p:cNvPr name="Group 7" id="7"/>
          <p:cNvGrpSpPr/>
          <p:nvPr/>
        </p:nvGrpSpPr>
        <p:grpSpPr>
          <a:xfrm rot="0">
            <a:off x="1431405" y="1323124"/>
            <a:ext cx="15425190" cy="8397277"/>
            <a:chOff x="0" y="0"/>
            <a:chExt cx="20566920" cy="11196370"/>
          </a:xfrm>
        </p:grpSpPr>
        <p:grpSp>
          <p:nvGrpSpPr>
            <p:cNvPr name="Group 8" id="8"/>
            <p:cNvGrpSpPr/>
            <p:nvPr/>
          </p:nvGrpSpPr>
          <p:grpSpPr>
            <a:xfrm rot="0">
              <a:off x="155362" y="168043"/>
              <a:ext cx="20256196" cy="10860283"/>
              <a:chOff x="0" y="0"/>
              <a:chExt cx="3792304" cy="2033230"/>
            </a:xfrm>
          </p:grpSpPr>
          <p:sp>
            <p:nvSpPr>
              <p:cNvPr name="Freeform 9" id="9"/>
              <p:cNvSpPr/>
              <p:nvPr/>
            </p:nvSpPr>
            <p:spPr>
              <a:xfrm flipH="false" flipV="false" rot="0">
                <a:off x="0" y="0"/>
                <a:ext cx="3792304" cy="2033230"/>
              </a:xfrm>
              <a:custGeom>
                <a:avLst/>
                <a:gdLst/>
                <a:ahLst/>
                <a:cxnLst/>
                <a:rect r="r" b="b" t="t" l="l"/>
                <a:pathLst>
                  <a:path h="2033230" w="3792304">
                    <a:moveTo>
                      <a:pt x="0" y="0"/>
                    </a:moveTo>
                    <a:lnTo>
                      <a:pt x="3792304" y="0"/>
                    </a:lnTo>
                    <a:lnTo>
                      <a:pt x="3792304" y="2033230"/>
                    </a:lnTo>
                    <a:lnTo>
                      <a:pt x="0" y="2033230"/>
                    </a:lnTo>
                    <a:close/>
                  </a:path>
                </a:pathLst>
              </a:custGeom>
              <a:solidFill>
                <a:srgbClr val="FFFFFF"/>
              </a:solidFill>
            </p:spPr>
          </p:sp>
          <p:sp>
            <p:nvSpPr>
              <p:cNvPr name="TextBox 10" id="10"/>
              <p:cNvSpPr txBox="true"/>
              <p:nvPr/>
            </p:nvSpPr>
            <p:spPr>
              <a:xfrm>
                <a:off x="0" y="-38100"/>
                <a:ext cx="3792304" cy="2071330"/>
              </a:xfrm>
              <a:prstGeom prst="rect">
                <a:avLst/>
              </a:prstGeom>
            </p:spPr>
            <p:txBody>
              <a:bodyPr anchor="ctr" rtlCol="false" tIns="55355" lIns="55355" bIns="55355" rIns="55355"/>
              <a:lstStyle/>
              <a:p>
                <a:pPr algn="ctr">
                  <a:lnSpc>
                    <a:spcPts val="2659"/>
                  </a:lnSpc>
                </a:pPr>
              </a:p>
            </p:txBody>
          </p:sp>
        </p:grpSp>
        <p:sp>
          <p:nvSpPr>
            <p:cNvPr name="Freeform 11" id="11"/>
            <p:cNvSpPr/>
            <p:nvPr/>
          </p:nvSpPr>
          <p:spPr>
            <a:xfrm flipH="true" flipV="false" rot="0">
              <a:off x="10283460" y="0"/>
              <a:ext cx="10283460" cy="11196370"/>
            </a:xfrm>
            <a:custGeom>
              <a:avLst/>
              <a:gdLst/>
              <a:ahLst/>
              <a:cxnLst/>
              <a:rect r="r" b="b" t="t" l="l"/>
              <a:pathLst>
                <a:path h="11196370" w="10283460">
                  <a:moveTo>
                    <a:pt x="10283460" y="0"/>
                  </a:moveTo>
                  <a:lnTo>
                    <a:pt x="0" y="0"/>
                  </a:lnTo>
                  <a:lnTo>
                    <a:pt x="0" y="11196370"/>
                  </a:lnTo>
                  <a:lnTo>
                    <a:pt x="10283460" y="11196370"/>
                  </a:lnTo>
                  <a:lnTo>
                    <a:pt x="1028346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sp>
          <p:nvSpPr>
            <p:cNvPr name="Freeform 12" id="12"/>
            <p:cNvSpPr/>
            <p:nvPr/>
          </p:nvSpPr>
          <p:spPr>
            <a:xfrm flipH="false" flipV="false" rot="0">
              <a:off x="0" y="0"/>
              <a:ext cx="10283460" cy="11196370"/>
            </a:xfrm>
            <a:custGeom>
              <a:avLst/>
              <a:gdLst/>
              <a:ahLst/>
              <a:cxnLst/>
              <a:rect r="r" b="b" t="t" l="l"/>
              <a:pathLst>
                <a:path h="11196370" w="10283460">
                  <a:moveTo>
                    <a:pt x="0" y="0"/>
                  </a:moveTo>
                  <a:lnTo>
                    <a:pt x="10283460" y="0"/>
                  </a:lnTo>
                  <a:lnTo>
                    <a:pt x="10283460" y="11196370"/>
                  </a:lnTo>
                  <a:lnTo>
                    <a:pt x="0" y="11196370"/>
                  </a:lnTo>
                  <a:lnTo>
                    <a:pt x="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grpSp>
      <p:sp>
        <p:nvSpPr>
          <p:cNvPr name="TextBox 13" id="13"/>
          <p:cNvSpPr txBox="true"/>
          <p:nvPr/>
        </p:nvSpPr>
        <p:spPr>
          <a:xfrm rot="0">
            <a:off x="2967204" y="2293190"/>
            <a:ext cx="12353593" cy="688974"/>
          </a:xfrm>
          <a:prstGeom prst="rect">
            <a:avLst/>
          </a:prstGeom>
        </p:spPr>
        <p:txBody>
          <a:bodyPr anchor="t" rtlCol="false" tIns="0" lIns="0" bIns="0" rIns="0">
            <a:spAutoFit/>
          </a:bodyPr>
          <a:lstStyle/>
          <a:p>
            <a:pPr algn="ctr">
              <a:lnSpc>
                <a:spcPts val="5600"/>
              </a:lnSpc>
            </a:pPr>
            <a:r>
              <a:rPr lang="en-US" sz="4000">
                <a:solidFill>
                  <a:srgbClr val="174D88"/>
                </a:solidFill>
                <a:latin typeface="Eczar Semi-Bold"/>
              </a:rPr>
              <a:t>BIDANG KESEHATAN DAN MEDIS</a:t>
            </a:r>
          </a:p>
        </p:txBody>
      </p:sp>
      <p:sp>
        <p:nvSpPr>
          <p:cNvPr name="TextBox 14" id="14"/>
          <p:cNvSpPr txBox="true"/>
          <p:nvPr/>
        </p:nvSpPr>
        <p:spPr>
          <a:xfrm rot="0">
            <a:off x="2967204" y="3616735"/>
            <a:ext cx="12353593" cy="3268435"/>
          </a:xfrm>
          <a:prstGeom prst="rect">
            <a:avLst/>
          </a:prstGeom>
        </p:spPr>
        <p:txBody>
          <a:bodyPr anchor="t" rtlCol="false" tIns="0" lIns="0" bIns="0" rIns="0">
            <a:spAutoFit/>
          </a:bodyPr>
          <a:lstStyle/>
          <a:p>
            <a:pPr algn="ctr">
              <a:lnSpc>
                <a:spcPts val="4317"/>
              </a:lnSpc>
            </a:pPr>
            <a:r>
              <a:rPr lang="en-US" sz="3482">
                <a:solidFill>
                  <a:srgbClr val="000000"/>
                </a:solidFill>
                <a:latin typeface="Alice"/>
              </a:rPr>
              <a:t>Untuk bidang kesehatan dan medis, deep learning dapat digunakan sebagai sebuah sarana untuk mendeteksi sel kanker. Hal ini seperti dikembangkan oleh tim di UCLA dalam membuat mikroskop dengan dimensi tinggi untuk mengumpulkan data dan diidentifikasi serta dianalisis menggunakan aplikasi deep learning agar lebih akurat.</a:t>
            </a:r>
          </a:p>
        </p:txBody>
      </p:sp>
    </p:spTree>
  </p:cSld>
  <p:clrMapOvr>
    <a:masterClrMapping/>
  </p:clrMapOvr>
</p:sld>
</file>

<file path=ppt/slides/slide1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510684" y="0"/>
            <a:ext cx="10287000" cy="102870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4D88"/>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3700776" y="0"/>
            <a:ext cx="10287041" cy="10287000"/>
            <a:chOff x="0" y="0"/>
            <a:chExt cx="6350000" cy="6349975"/>
          </a:xfrm>
        </p:grpSpPr>
        <p:sp>
          <p:nvSpPr>
            <p:cNvPr name="Freeform 6" id="6"/>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25973" t="0" r="-25973" b="0"/>
              </a:stretch>
            </a:blipFill>
          </p:spPr>
        </p:sp>
      </p:grpSp>
      <p:grpSp>
        <p:nvGrpSpPr>
          <p:cNvPr name="Group 7" id="7"/>
          <p:cNvGrpSpPr/>
          <p:nvPr/>
        </p:nvGrpSpPr>
        <p:grpSpPr>
          <a:xfrm rot="0">
            <a:off x="1431405" y="1323124"/>
            <a:ext cx="15425190" cy="8397277"/>
            <a:chOff x="0" y="0"/>
            <a:chExt cx="20566920" cy="11196370"/>
          </a:xfrm>
        </p:grpSpPr>
        <p:grpSp>
          <p:nvGrpSpPr>
            <p:cNvPr name="Group 8" id="8"/>
            <p:cNvGrpSpPr/>
            <p:nvPr/>
          </p:nvGrpSpPr>
          <p:grpSpPr>
            <a:xfrm rot="0">
              <a:off x="155362" y="168043"/>
              <a:ext cx="20256196" cy="10860283"/>
              <a:chOff x="0" y="0"/>
              <a:chExt cx="3792304" cy="2033230"/>
            </a:xfrm>
          </p:grpSpPr>
          <p:sp>
            <p:nvSpPr>
              <p:cNvPr name="Freeform 9" id="9"/>
              <p:cNvSpPr/>
              <p:nvPr/>
            </p:nvSpPr>
            <p:spPr>
              <a:xfrm flipH="false" flipV="false" rot="0">
                <a:off x="0" y="0"/>
                <a:ext cx="3792304" cy="2033230"/>
              </a:xfrm>
              <a:custGeom>
                <a:avLst/>
                <a:gdLst/>
                <a:ahLst/>
                <a:cxnLst/>
                <a:rect r="r" b="b" t="t" l="l"/>
                <a:pathLst>
                  <a:path h="2033230" w="3792304">
                    <a:moveTo>
                      <a:pt x="0" y="0"/>
                    </a:moveTo>
                    <a:lnTo>
                      <a:pt x="3792304" y="0"/>
                    </a:lnTo>
                    <a:lnTo>
                      <a:pt x="3792304" y="2033230"/>
                    </a:lnTo>
                    <a:lnTo>
                      <a:pt x="0" y="2033230"/>
                    </a:lnTo>
                    <a:close/>
                  </a:path>
                </a:pathLst>
              </a:custGeom>
              <a:solidFill>
                <a:srgbClr val="FFFFFF"/>
              </a:solidFill>
            </p:spPr>
          </p:sp>
          <p:sp>
            <p:nvSpPr>
              <p:cNvPr name="TextBox 10" id="10"/>
              <p:cNvSpPr txBox="true"/>
              <p:nvPr/>
            </p:nvSpPr>
            <p:spPr>
              <a:xfrm>
                <a:off x="0" y="-38100"/>
                <a:ext cx="3792304" cy="2071330"/>
              </a:xfrm>
              <a:prstGeom prst="rect">
                <a:avLst/>
              </a:prstGeom>
            </p:spPr>
            <p:txBody>
              <a:bodyPr anchor="ctr" rtlCol="false" tIns="55355" lIns="55355" bIns="55355" rIns="55355"/>
              <a:lstStyle/>
              <a:p>
                <a:pPr algn="ctr">
                  <a:lnSpc>
                    <a:spcPts val="2659"/>
                  </a:lnSpc>
                </a:pPr>
              </a:p>
            </p:txBody>
          </p:sp>
        </p:grpSp>
        <p:sp>
          <p:nvSpPr>
            <p:cNvPr name="Freeform 11" id="11"/>
            <p:cNvSpPr/>
            <p:nvPr/>
          </p:nvSpPr>
          <p:spPr>
            <a:xfrm flipH="true" flipV="false" rot="0">
              <a:off x="10283460" y="0"/>
              <a:ext cx="10283460" cy="11196370"/>
            </a:xfrm>
            <a:custGeom>
              <a:avLst/>
              <a:gdLst/>
              <a:ahLst/>
              <a:cxnLst/>
              <a:rect r="r" b="b" t="t" l="l"/>
              <a:pathLst>
                <a:path h="11196370" w="10283460">
                  <a:moveTo>
                    <a:pt x="10283460" y="0"/>
                  </a:moveTo>
                  <a:lnTo>
                    <a:pt x="0" y="0"/>
                  </a:lnTo>
                  <a:lnTo>
                    <a:pt x="0" y="11196370"/>
                  </a:lnTo>
                  <a:lnTo>
                    <a:pt x="10283460" y="11196370"/>
                  </a:lnTo>
                  <a:lnTo>
                    <a:pt x="1028346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sp>
          <p:nvSpPr>
            <p:cNvPr name="Freeform 12" id="12"/>
            <p:cNvSpPr/>
            <p:nvPr/>
          </p:nvSpPr>
          <p:spPr>
            <a:xfrm flipH="false" flipV="false" rot="0">
              <a:off x="0" y="0"/>
              <a:ext cx="10283460" cy="11196370"/>
            </a:xfrm>
            <a:custGeom>
              <a:avLst/>
              <a:gdLst/>
              <a:ahLst/>
              <a:cxnLst/>
              <a:rect r="r" b="b" t="t" l="l"/>
              <a:pathLst>
                <a:path h="11196370" w="10283460">
                  <a:moveTo>
                    <a:pt x="0" y="0"/>
                  </a:moveTo>
                  <a:lnTo>
                    <a:pt x="10283460" y="0"/>
                  </a:lnTo>
                  <a:lnTo>
                    <a:pt x="10283460" y="11196370"/>
                  </a:lnTo>
                  <a:lnTo>
                    <a:pt x="0" y="11196370"/>
                  </a:lnTo>
                  <a:lnTo>
                    <a:pt x="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grpSp>
      <p:sp>
        <p:nvSpPr>
          <p:cNvPr name="TextBox 13" id="13"/>
          <p:cNvSpPr txBox="true"/>
          <p:nvPr/>
        </p:nvSpPr>
        <p:spPr>
          <a:xfrm rot="0">
            <a:off x="2967204" y="2293190"/>
            <a:ext cx="12353593" cy="688974"/>
          </a:xfrm>
          <a:prstGeom prst="rect">
            <a:avLst/>
          </a:prstGeom>
        </p:spPr>
        <p:txBody>
          <a:bodyPr anchor="t" rtlCol="false" tIns="0" lIns="0" bIns="0" rIns="0">
            <a:spAutoFit/>
          </a:bodyPr>
          <a:lstStyle/>
          <a:p>
            <a:pPr algn="ctr">
              <a:lnSpc>
                <a:spcPts val="5600"/>
              </a:lnSpc>
            </a:pPr>
            <a:r>
              <a:rPr lang="en-US" sz="4000">
                <a:solidFill>
                  <a:srgbClr val="174D88"/>
                </a:solidFill>
                <a:latin typeface="Eczar Semi-Bold"/>
              </a:rPr>
              <a:t>BIDANG INDUSTRI</a:t>
            </a:r>
          </a:p>
        </p:txBody>
      </p:sp>
      <p:sp>
        <p:nvSpPr>
          <p:cNvPr name="TextBox 14" id="14"/>
          <p:cNvSpPr txBox="true"/>
          <p:nvPr/>
        </p:nvSpPr>
        <p:spPr>
          <a:xfrm rot="0">
            <a:off x="2967204" y="3616735"/>
            <a:ext cx="12353593" cy="3811360"/>
          </a:xfrm>
          <a:prstGeom prst="rect">
            <a:avLst/>
          </a:prstGeom>
        </p:spPr>
        <p:txBody>
          <a:bodyPr anchor="t" rtlCol="false" tIns="0" lIns="0" bIns="0" rIns="0">
            <a:spAutoFit/>
          </a:bodyPr>
          <a:lstStyle/>
          <a:p>
            <a:pPr algn="ctr">
              <a:lnSpc>
                <a:spcPts val="4317"/>
              </a:lnSpc>
            </a:pPr>
            <a:r>
              <a:rPr lang="en-US" sz="3482">
                <a:solidFill>
                  <a:srgbClr val="000000"/>
                </a:solidFill>
                <a:latin typeface="Alice"/>
              </a:rPr>
              <a:t>Penggunaan deep learning diterapkan pula dalam sebuah otomatisasi dunia perindustrian. Tujuannya adalah untuk meningkatkan keamanan para pekerja, khususnya di sektor industri yang mengandalkan alat berat. Selain itu, deep learning juga dipakai untuk mendeteksi lingkungan yang dirasa kurang aman, sehingga dapat memberikan peringatan dini untuk melakukan pengamanan lebih lanjut.</a:t>
            </a:r>
          </a:p>
        </p:txBody>
      </p:sp>
    </p:spTree>
  </p:cSld>
  <p:clrMapOvr>
    <a:masterClrMapping/>
  </p:clrMapOvr>
</p:sld>
</file>

<file path=ppt/slides/slide1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510684" y="0"/>
            <a:ext cx="10287000" cy="102870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4D88"/>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3700776" y="0"/>
            <a:ext cx="10287041" cy="10287000"/>
            <a:chOff x="0" y="0"/>
            <a:chExt cx="6350000" cy="6349975"/>
          </a:xfrm>
        </p:grpSpPr>
        <p:sp>
          <p:nvSpPr>
            <p:cNvPr name="Freeform 6" id="6"/>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25973" t="0" r="-25973" b="0"/>
              </a:stretch>
            </a:blipFill>
          </p:spPr>
        </p:sp>
      </p:grpSp>
      <p:grpSp>
        <p:nvGrpSpPr>
          <p:cNvPr name="Group 7" id="7"/>
          <p:cNvGrpSpPr/>
          <p:nvPr/>
        </p:nvGrpSpPr>
        <p:grpSpPr>
          <a:xfrm rot="0">
            <a:off x="1431405" y="1323124"/>
            <a:ext cx="15425190" cy="8397277"/>
            <a:chOff x="0" y="0"/>
            <a:chExt cx="20566920" cy="11196370"/>
          </a:xfrm>
        </p:grpSpPr>
        <p:grpSp>
          <p:nvGrpSpPr>
            <p:cNvPr name="Group 8" id="8"/>
            <p:cNvGrpSpPr/>
            <p:nvPr/>
          </p:nvGrpSpPr>
          <p:grpSpPr>
            <a:xfrm rot="0">
              <a:off x="155362" y="168043"/>
              <a:ext cx="20256196" cy="10860283"/>
              <a:chOff x="0" y="0"/>
              <a:chExt cx="3792304" cy="2033230"/>
            </a:xfrm>
          </p:grpSpPr>
          <p:sp>
            <p:nvSpPr>
              <p:cNvPr name="Freeform 9" id="9"/>
              <p:cNvSpPr/>
              <p:nvPr/>
            </p:nvSpPr>
            <p:spPr>
              <a:xfrm flipH="false" flipV="false" rot="0">
                <a:off x="0" y="0"/>
                <a:ext cx="3792304" cy="2033230"/>
              </a:xfrm>
              <a:custGeom>
                <a:avLst/>
                <a:gdLst/>
                <a:ahLst/>
                <a:cxnLst/>
                <a:rect r="r" b="b" t="t" l="l"/>
                <a:pathLst>
                  <a:path h="2033230" w="3792304">
                    <a:moveTo>
                      <a:pt x="0" y="0"/>
                    </a:moveTo>
                    <a:lnTo>
                      <a:pt x="3792304" y="0"/>
                    </a:lnTo>
                    <a:lnTo>
                      <a:pt x="3792304" y="2033230"/>
                    </a:lnTo>
                    <a:lnTo>
                      <a:pt x="0" y="2033230"/>
                    </a:lnTo>
                    <a:close/>
                  </a:path>
                </a:pathLst>
              </a:custGeom>
              <a:solidFill>
                <a:srgbClr val="FFFFFF"/>
              </a:solidFill>
            </p:spPr>
          </p:sp>
          <p:sp>
            <p:nvSpPr>
              <p:cNvPr name="TextBox 10" id="10"/>
              <p:cNvSpPr txBox="true"/>
              <p:nvPr/>
            </p:nvSpPr>
            <p:spPr>
              <a:xfrm>
                <a:off x="0" y="-38100"/>
                <a:ext cx="3792304" cy="2071330"/>
              </a:xfrm>
              <a:prstGeom prst="rect">
                <a:avLst/>
              </a:prstGeom>
            </p:spPr>
            <p:txBody>
              <a:bodyPr anchor="ctr" rtlCol="false" tIns="55355" lIns="55355" bIns="55355" rIns="55355"/>
              <a:lstStyle/>
              <a:p>
                <a:pPr algn="ctr">
                  <a:lnSpc>
                    <a:spcPts val="2659"/>
                  </a:lnSpc>
                </a:pPr>
              </a:p>
            </p:txBody>
          </p:sp>
        </p:grpSp>
        <p:sp>
          <p:nvSpPr>
            <p:cNvPr name="Freeform 11" id="11"/>
            <p:cNvSpPr/>
            <p:nvPr/>
          </p:nvSpPr>
          <p:spPr>
            <a:xfrm flipH="true" flipV="false" rot="0">
              <a:off x="10283460" y="0"/>
              <a:ext cx="10283460" cy="11196370"/>
            </a:xfrm>
            <a:custGeom>
              <a:avLst/>
              <a:gdLst/>
              <a:ahLst/>
              <a:cxnLst/>
              <a:rect r="r" b="b" t="t" l="l"/>
              <a:pathLst>
                <a:path h="11196370" w="10283460">
                  <a:moveTo>
                    <a:pt x="10283460" y="0"/>
                  </a:moveTo>
                  <a:lnTo>
                    <a:pt x="0" y="0"/>
                  </a:lnTo>
                  <a:lnTo>
                    <a:pt x="0" y="11196370"/>
                  </a:lnTo>
                  <a:lnTo>
                    <a:pt x="10283460" y="11196370"/>
                  </a:lnTo>
                  <a:lnTo>
                    <a:pt x="1028346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sp>
          <p:nvSpPr>
            <p:cNvPr name="Freeform 12" id="12"/>
            <p:cNvSpPr/>
            <p:nvPr/>
          </p:nvSpPr>
          <p:spPr>
            <a:xfrm flipH="false" flipV="false" rot="0">
              <a:off x="0" y="0"/>
              <a:ext cx="10283460" cy="11196370"/>
            </a:xfrm>
            <a:custGeom>
              <a:avLst/>
              <a:gdLst/>
              <a:ahLst/>
              <a:cxnLst/>
              <a:rect r="r" b="b" t="t" l="l"/>
              <a:pathLst>
                <a:path h="11196370" w="10283460">
                  <a:moveTo>
                    <a:pt x="0" y="0"/>
                  </a:moveTo>
                  <a:lnTo>
                    <a:pt x="10283460" y="0"/>
                  </a:lnTo>
                  <a:lnTo>
                    <a:pt x="10283460" y="11196370"/>
                  </a:lnTo>
                  <a:lnTo>
                    <a:pt x="0" y="11196370"/>
                  </a:lnTo>
                  <a:lnTo>
                    <a:pt x="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grpSp>
      <p:sp>
        <p:nvSpPr>
          <p:cNvPr name="TextBox 13" id="13"/>
          <p:cNvSpPr txBox="true"/>
          <p:nvPr/>
        </p:nvSpPr>
        <p:spPr>
          <a:xfrm rot="0">
            <a:off x="2967204" y="2293190"/>
            <a:ext cx="12353593" cy="688974"/>
          </a:xfrm>
          <a:prstGeom prst="rect">
            <a:avLst/>
          </a:prstGeom>
        </p:spPr>
        <p:txBody>
          <a:bodyPr anchor="t" rtlCol="false" tIns="0" lIns="0" bIns="0" rIns="0">
            <a:spAutoFit/>
          </a:bodyPr>
          <a:lstStyle/>
          <a:p>
            <a:pPr algn="ctr">
              <a:lnSpc>
                <a:spcPts val="5600"/>
              </a:lnSpc>
            </a:pPr>
            <a:r>
              <a:rPr lang="en-US" sz="4000">
                <a:solidFill>
                  <a:srgbClr val="174D88"/>
                </a:solidFill>
                <a:latin typeface="Eczar Semi-Bold"/>
              </a:rPr>
              <a:t>BIDANG ELEKTRONIK</a:t>
            </a:r>
          </a:p>
        </p:txBody>
      </p:sp>
      <p:sp>
        <p:nvSpPr>
          <p:cNvPr name="TextBox 14" id="14"/>
          <p:cNvSpPr txBox="true"/>
          <p:nvPr/>
        </p:nvSpPr>
        <p:spPr>
          <a:xfrm rot="0">
            <a:off x="2967204" y="3616735"/>
            <a:ext cx="12353593" cy="2725510"/>
          </a:xfrm>
          <a:prstGeom prst="rect">
            <a:avLst/>
          </a:prstGeom>
        </p:spPr>
        <p:txBody>
          <a:bodyPr anchor="t" rtlCol="false" tIns="0" lIns="0" bIns="0" rIns="0">
            <a:spAutoFit/>
          </a:bodyPr>
          <a:lstStyle/>
          <a:p>
            <a:pPr algn="ctr">
              <a:lnSpc>
                <a:spcPts val="4317"/>
              </a:lnSpc>
            </a:pPr>
            <a:r>
              <a:rPr lang="en-US" sz="3482">
                <a:solidFill>
                  <a:srgbClr val="000000"/>
                </a:solidFill>
                <a:latin typeface="Alice"/>
              </a:rPr>
              <a:t>Bidang elektronik juga menggunakan deep learning, misalnya untuk menerjemahkan perintah pemrograman tertentu, misalnya pada device yang sifatnya home assistance. Jadi, dengan perintah suara, mesin akan bekerja sesuai yang diperintahkan dalam program.</a:t>
            </a:r>
          </a:p>
        </p:txBody>
      </p:sp>
    </p:spTree>
  </p:cSld>
  <p:clrMapOvr>
    <a:masterClrMapping/>
  </p:clrMapOvr>
</p:sld>
</file>

<file path=ppt/slides/slide1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7820488" y="-1560528"/>
            <a:ext cx="11458592" cy="6445377"/>
            <a:chOff x="0" y="0"/>
            <a:chExt cx="11289030" cy="6350000"/>
          </a:xfrm>
        </p:grpSpPr>
        <p:sp>
          <p:nvSpPr>
            <p:cNvPr name="Freeform 3" id="3"/>
            <p:cNvSpPr/>
            <p:nvPr/>
          </p:nvSpPr>
          <p:spPr>
            <a:xfrm flipH="false" flipV="false" rot="0">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2"/>
              <a:stretch>
                <a:fillRect l="0" t="-17011" r="0" b="0"/>
              </a:stretch>
            </a:blipFill>
          </p:spPr>
        </p:sp>
      </p:grpSp>
      <p:grpSp>
        <p:nvGrpSpPr>
          <p:cNvPr name="Group 4" id="4"/>
          <p:cNvGrpSpPr/>
          <p:nvPr/>
        </p:nvGrpSpPr>
        <p:grpSpPr>
          <a:xfrm rot="0">
            <a:off x="-1506312" y="6751100"/>
            <a:ext cx="11779339" cy="4307095"/>
            <a:chOff x="0" y="0"/>
            <a:chExt cx="3102377" cy="1134379"/>
          </a:xfrm>
        </p:grpSpPr>
        <p:sp>
          <p:nvSpPr>
            <p:cNvPr name="Freeform 5" id="5"/>
            <p:cNvSpPr/>
            <p:nvPr/>
          </p:nvSpPr>
          <p:spPr>
            <a:xfrm flipH="false" flipV="false" rot="0">
              <a:off x="0" y="0"/>
              <a:ext cx="3102377" cy="1134379"/>
            </a:xfrm>
            <a:custGeom>
              <a:avLst/>
              <a:gdLst/>
              <a:ahLst/>
              <a:cxnLst/>
              <a:rect r="r" b="b" t="t" l="l"/>
              <a:pathLst>
                <a:path h="1134379" w="3102377">
                  <a:moveTo>
                    <a:pt x="0" y="0"/>
                  </a:moveTo>
                  <a:lnTo>
                    <a:pt x="3102377" y="0"/>
                  </a:lnTo>
                  <a:lnTo>
                    <a:pt x="3102377" y="1134379"/>
                  </a:lnTo>
                  <a:lnTo>
                    <a:pt x="0" y="1134379"/>
                  </a:lnTo>
                  <a:close/>
                </a:path>
              </a:pathLst>
            </a:custGeom>
            <a:solidFill>
              <a:srgbClr val="174D88"/>
            </a:solidFill>
          </p:spPr>
        </p:sp>
        <p:sp>
          <p:nvSpPr>
            <p:cNvPr name="TextBox 6" id="6"/>
            <p:cNvSpPr txBox="true"/>
            <p:nvPr/>
          </p:nvSpPr>
          <p:spPr>
            <a:xfrm>
              <a:off x="0" y="-38100"/>
              <a:ext cx="3102377" cy="1172479"/>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411042" y="1421579"/>
            <a:ext cx="15465917" cy="8371999"/>
            <a:chOff x="0" y="0"/>
            <a:chExt cx="4073328" cy="2204971"/>
          </a:xfrm>
        </p:grpSpPr>
        <p:sp>
          <p:nvSpPr>
            <p:cNvPr name="Freeform 8" id="8"/>
            <p:cNvSpPr/>
            <p:nvPr/>
          </p:nvSpPr>
          <p:spPr>
            <a:xfrm flipH="false" flipV="false" rot="0">
              <a:off x="0" y="0"/>
              <a:ext cx="4073328" cy="2204971"/>
            </a:xfrm>
            <a:custGeom>
              <a:avLst/>
              <a:gdLst/>
              <a:ahLst/>
              <a:cxnLst/>
              <a:rect r="r" b="b" t="t" l="l"/>
              <a:pathLst>
                <a:path h="2204971" w="4073328">
                  <a:moveTo>
                    <a:pt x="0" y="0"/>
                  </a:moveTo>
                  <a:lnTo>
                    <a:pt x="4073328" y="0"/>
                  </a:lnTo>
                  <a:lnTo>
                    <a:pt x="4073328" y="2204971"/>
                  </a:lnTo>
                  <a:lnTo>
                    <a:pt x="0" y="2204971"/>
                  </a:lnTo>
                  <a:close/>
                </a:path>
              </a:pathLst>
            </a:custGeom>
            <a:solidFill>
              <a:srgbClr val="FFFFFF"/>
            </a:solidFill>
          </p:spPr>
        </p:sp>
        <p:sp>
          <p:nvSpPr>
            <p:cNvPr name="TextBox 9" id="9"/>
            <p:cNvSpPr txBox="true"/>
            <p:nvPr/>
          </p:nvSpPr>
          <p:spPr>
            <a:xfrm>
              <a:off x="0" y="-38100"/>
              <a:ext cx="4073328" cy="2243071"/>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204866" y="1316544"/>
            <a:ext cx="15930609" cy="8672421"/>
            <a:chOff x="0" y="0"/>
            <a:chExt cx="21240812" cy="11563228"/>
          </a:xfrm>
        </p:grpSpPr>
        <p:sp>
          <p:nvSpPr>
            <p:cNvPr name="Freeform 11" id="11"/>
            <p:cNvSpPr/>
            <p:nvPr/>
          </p:nvSpPr>
          <p:spPr>
            <a:xfrm flipH="true" flipV="false" rot="0">
              <a:off x="10620406" y="0"/>
              <a:ext cx="10620406" cy="11563228"/>
            </a:xfrm>
            <a:custGeom>
              <a:avLst/>
              <a:gdLst/>
              <a:ahLst/>
              <a:cxnLst/>
              <a:rect r="r" b="b" t="t" l="l"/>
              <a:pathLst>
                <a:path h="11563228" w="10620406">
                  <a:moveTo>
                    <a:pt x="10620406" y="0"/>
                  </a:moveTo>
                  <a:lnTo>
                    <a:pt x="0" y="0"/>
                  </a:lnTo>
                  <a:lnTo>
                    <a:pt x="0" y="11563228"/>
                  </a:lnTo>
                  <a:lnTo>
                    <a:pt x="10620406" y="11563228"/>
                  </a:lnTo>
                  <a:lnTo>
                    <a:pt x="10620406"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sp>
          <p:nvSpPr>
            <p:cNvPr name="Freeform 12" id="12"/>
            <p:cNvSpPr/>
            <p:nvPr/>
          </p:nvSpPr>
          <p:spPr>
            <a:xfrm flipH="false" flipV="false" rot="0">
              <a:off x="0" y="0"/>
              <a:ext cx="10620406" cy="11563228"/>
            </a:xfrm>
            <a:custGeom>
              <a:avLst/>
              <a:gdLst/>
              <a:ahLst/>
              <a:cxnLst/>
              <a:rect r="r" b="b" t="t" l="l"/>
              <a:pathLst>
                <a:path h="11563228" w="10620406">
                  <a:moveTo>
                    <a:pt x="0" y="0"/>
                  </a:moveTo>
                  <a:lnTo>
                    <a:pt x="10620406" y="0"/>
                  </a:lnTo>
                  <a:lnTo>
                    <a:pt x="10620406" y="11563228"/>
                  </a:lnTo>
                  <a:lnTo>
                    <a:pt x="0" y="11563228"/>
                  </a:lnTo>
                  <a:lnTo>
                    <a:pt x="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grpSp>
      <p:sp>
        <p:nvSpPr>
          <p:cNvPr name="TextBox 13" id="13"/>
          <p:cNvSpPr txBox="true"/>
          <p:nvPr/>
        </p:nvSpPr>
        <p:spPr>
          <a:xfrm rot="0">
            <a:off x="4738216" y="2377116"/>
            <a:ext cx="8811568" cy="1026124"/>
          </a:xfrm>
          <a:prstGeom prst="rect">
            <a:avLst/>
          </a:prstGeom>
        </p:spPr>
        <p:txBody>
          <a:bodyPr anchor="t" rtlCol="false" tIns="0" lIns="0" bIns="0" rIns="0">
            <a:spAutoFit/>
          </a:bodyPr>
          <a:lstStyle/>
          <a:p>
            <a:pPr algn="ctr">
              <a:lnSpc>
                <a:spcPts val="8426"/>
              </a:lnSpc>
            </a:pPr>
            <a:r>
              <a:rPr lang="en-US" sz="6018">
                <a:solidFill>
                  <a:srgbClr val="174D88"/>
                </a:solidFill>
                <a:latin typeface="Eczar Semi-Bold"/>
              </a:rPr>
              <a:t>KESIMPULAN</a:t>
            </a:r>
          </a:p>
        </p:txBody>
      </p:sp>
      <p:sp>
        <p:nvSpPr>
          <p:cNvPr name="TextBox 14" id="14"/>
          <p:cNvSpPr txBox="true"/>
          <p:nvPr/>
        </p:nvSpPr>
        <p:spPr>
          <a:xfrm rot="0">
            <a:off x="2967204" y="3940762"/>
            <a:ext cx="12353593" cy="3965194"/>
          </a:xfrm>
          <a:prstGeom prst="rect">
            <a:avLst/>
          </a:prstGeom>
        </p:spPr>
        <p:txBody>
          <a:bodyPr anchor="t" rtlCol="false" tIns="0" lIns="0" bIns="0" rIns="0">
            <a:spAutoFit/>
          </a:bodyPr>
          <a:lstStyle/>
          <a:p>
            <a:pPr algn="ctr">
              <a:lnSpc>
                <a:spcPts val="3968"/>
              </a:lnSpc>
            </a:pPr>
            <a:r>
              <a:rPr lang="en-US" sz="3200">
                <a:solidFill>
                  <a:srgbClr val="000000"/>
                </a:solidFill>
                <a:latin typeface="Alice"/>
              </a:rPr>
              <a:t>deep learning dapat diartikan sebagai suatu algoritma kecerdasan buatan yang digunakan dalam sebuah sistem untuk mendapatkan data akurat. Selain itu, deep learning juga dipakai untuk memahami apa yang dibutuhkan oleh audiens dalam dunia industri.</a:t>
            </a:r>
          </a:p>
          <a:p>
            <a:pPr algn="ctr">
              <a:lnSpc>
                <a:spcPts val="3968"/>
              </a:lnSpc>
            </a:pPr>
          </a:p>
          <a:p>
            <a:pPr algn="ctr">
              <a:lnSpc>
                <a:spcPts val="3968"/>
              </a:lnSpc>
            </a:pPr>
            <a:r>
              <a:rPr lang="en-US" sz="3200">
                <a:solidFill>
                  <a:srgbClr val="000000"/>
                </a:solidFill>
                <a:latin typeface="Alice"/>
              </a:rPr>
              <a:t>Deep Learning bisa diterapkan pada bidang otomotif, penerbangan dan pertahanan, kesehatan dan medis, industri, elektronik, dan bidang lainnya yang membutuhkan deep learning</a:t>
            </a:r>
          </a:p>
        </p:txBody>
      </p:sp>
    </p:spTree>
  </p:cSld>
  <p:clrMapOvr>
    <a:masterClrMapping/>
  </p:clrMapOvr>
</p:sld>
</file>

<file path=ppt/slides/slide1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0" y="0"/>
            <a:ext cx="18288000" cy="10287000"/>
          </a:xfrm>
          <a:custGeom>
            <a:avLst/>
            <a:gdLst/>
            <a:ahLst/>
            <a:cxnLst/>
            <a:rect r="r" b="b" t="t" l="l"/>
            <a:pathLst>
              <a:path h="10287000" w="18288000">
                <a:moveTo>
                  <a:pt x="0" y="0"/>
                </a:moveTo>
                <a:lnTo>
                  <a:pt x="18288000" y="0"/>
                </a:lnTo>
                <a:lnTo>
                  <a:pt x="18288000" y="10287000"/>
                </a:lnTo>
                <a:lnTo>
                  <a:pt x="0" y="10287000"/>
                </a:lnTo>
                <a:lnTo>
                  <a:pt x="0" y="0"/>
                </a:lnTo>
                <a:close/>
              </a:path>
            </a:pathLst>
          </a:custGeom>
          <a:blipFill>
            <a:blip r:embed="rId2"/>
            <a:stretch>
              <a:fillRect l="0" t="-16999" r="0" b="0"/>
            </a:stretch>
          </a:blipFill>
        </p:spPr>
      </p:sp>
      <p:sp>
        <p:nvSpPr>
          <p:cNvPr name="Freeform 3" id="3"/>
          <p:cNvSpPr/>
          <p:nvPr/>
        </p:nvSpPr>
        <p:spPr>
          <a:xfrm flipH="false" flipV="false" rot="0">
            <a:off x="2227231" y="3585156"/>
            <a:ext cx="1212441" cy="888388"/>
          </a:xfrm>
          <a:custGeom>
            <a:avLst/>
            <a:gdLst/>
            <a:ahLst/>
            <a:cxnLst/>
            <a:rect r="r" b="b" t="t" l="l"/>
            <a:pathLst>
              <a:path h="888388" w="1212441">
                <a:moveTo>
                  <a:pt x="0" y="0"/>
                </a:moveTo>
                <a:lnTo>
                  <a:pt x="1212441" y="0"/>
                </a:lnTo>
                <a:lnTo>
                  <a:pt x="1212441" y="888389"/>
                </a:lnTo>
                <a:lnTo>
                  <a:pt x="0" y="888389"/>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2833451" y="4059059"/>
            <a:ext cx="12621097" cy="1949808"/>
          </a:xfrm>
          <a:prstGeom prst="rect">
            <a:avLst/>
          </a:prstGeom>
        </p:spPr>
        <p:txBody>
          <a:bodyPr anchor="t" rtlCol="false" tIns="0" lIns="0" bIns="0" rIns="0">
            <a:spAutoFit/>
          </a:bodyPr>
          <a:lstStyle/>
          <a:p>
            <a:pPr algn="ctr">
              <a:lnSpc>
                <a:spcPts val="15905"/>
              </a:lnSpc>
            </a:pPr>
            <a:r>
              <a:rPr lang="en-US" sz="11360">
                <a:solidFill>
                  <a:srgbClr val="FFFFFF"/>
                </a:solidFill>
                <a:latin typeface="Eczar Semi-Bold"/>
              </a:rPr>
              <a:t>TERIMAKASIH</a:t>
            </a:r>
          </a:p>
        </p:txBody>
      </p:sp>
      <p:sp>
        <p:nvSpPr>
          <p:cNvPr name="Freeform 5" id="5"/>
          <p:cNvSpPr/>
          <p:nvPr/>
        </p:nvSpPr>
        <p:spPr>
          <a:xfrm flipH="false" flipV="false" rot="-10800000">
            <a:off x="14848328" y="5564672"/>
            <a:ext cx="1212441" cy="888388"/>
          </a:xfrm>
          <a:custGeom>
            <a:avLst/>
            <a:gdLst/>
            <a:ahLst/>
            <a:cxnLst/>
            <a:rect r="r" b="b" t="t" l="l"/>
            <a:pathLst>
              <a:path h="888388" w="1212441">
                <a:moveTo>
                  <a:pt x="0" y="0"/>
                </a:moveTo>
                <a:lnTo>
                  <a:pt x="1212441" y="0"/>
                </a:lnTo>
                <a:lnTo>
                  <a:pt x="1212441" y="888388"/>
                </a:lnTo>
                <a:lnTo>
                  <a:pt x="0" y="888388"/>
                </a:lnTo>
                <a:lnTo>
                  <a:pt x="0" y="0"/>
                </a:lnTo>
                <a:close/>
              </a:path>
            </a:pathLst>
          </a:custGeom>
          <a:blipFill>
            <a:blip r:embed="rId3">
              <a:extLst>
                <a:ext uri="{96DAC541-7B7A-43D3-8B79-37D633B846F1}">
                  <asvg:svgBlip xmlns:asvg="http://schemas.microsoft.com/office/drawing/2016/SVG/main" r:embed="rId4"/>
                </a:ext>
              </a:extLst>
            </a:blip>
            <a:stretch>
              <a:fillRect l="0" t="0" r="0" b="0"/>
            </a:stretch>
          </a:blipFill>
        </p:spPr>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3171658" y="-483134"/>
            <a:ext cx="7502179" cy="11253268"/>
            <a:chOff x="0" y="0"/>
            <a:chExt cx="6350000" cy="9525000"/>
          </a:xfrm>
        </p:grpSpPr>
        <p:sp>
          <p:nvSpPr>
            <p:cNvPr name="Freeform 3" id="3"/>
            <p:cNvSpPr/>
            <p:nvPr/>
          </p:nvSpPr>
          <p:spPr>
            <a:xfrm flipH="false" flipV="false" rot="0">
              <a:off x="0" y="0"/>
              <a:ext cx="6350000" cy="9525000"/>
            </a:xfrm>
            <a:custGeom>
              <a:avLst/>
              <a:gdLst/>
              <a:ahLst/>
              <a:cxnLst/>
              <a:rect r="r" b="b" t="t" l="l"/>
              <a:pathLst>
                <a:path h="9525000" w="6350000">
                  <a:moveTo>
                    <a:pt x="0" y="9042400"/>
                  </a:moveTo>
                  <a:lnTo>
                    <a:pt x="0" y="482600"/>
                  </a:lnTo>
                  <a:cubicBezTo>
                    <a:pt x="0" y="215900"/>
                    <a:pt x="215900" y="0"/>
                    <a:pt x="482600" y="0"/>
                  </a:cubicBezTo>
                  <a:lnTo>
                    <a:pt x="5867400" y="0"/>
                  </a:lnTo>
                  <a:cubicBezTo>
                    <a:pt x="6134100" y="0"/>
                    <a:pt x="6350000" y="217170"/>
                    <a:pt x="6350000" y="482600"/>
                  </a:cubicBezTo>
                  <a:lnTo>
                    <a:pt x="6350000" y="9042400"/>
                  </a:lnTo>
                  <a:cubicBezTo>
                    <a:pt x="6350000" y="9309100"/>
                    <a:pt x="6134100" y="9525000"/>
                    <a:pt x="5867400" y="9525000"/>
                  </a:cubicBezTo>
                  <a:lnTo>
                    <a:pt x="482600" y="9525000"/>
                  </a:lnTo>
                  <a:cubicBezTo>
                    <a:pt x="217170" y="9525000"/>
                    <a:pt x="0" y="9309100"/>
                    <a:pt x="0" y="9042400"/>
                  </a:cubicBezTo>
                  <a:close/>
                </a:path>
              </a:pathLst>
            </a:custGeom>
            <a:blipFill>
              <a:blip r:embed="rId2"/>
              <a:stretch>
                <a:fillRect l="-50367" t="0" r="-74772" b="0"/>
              </a:stretch>
            </a:blipFill>
          </p:spPr>
        </p:sp>
      </p:grpSp>
      <p:grpSp>
        <p:nvGrpSpPr>
          <p:cNvPr name="Group 4" id="4"/>
          <p:cNvGrpSpPr/>
          <p:nvPr/>
        </p:nvGrpSpPr>
        <p:grpSpPr>
          <a:xfrm rot="0">
            <a:off x="15285524" y="9665594"/>
            <a:ext cx="6004952" cy="3086100"/>
            <a:chOff x="0" y="0"/>
            <a:chExt cx="1581551" cy="812800"/>
          </a:xfrm>
        </p:grpSpPr>
        <p:sp>
          <p:nvSpPr>
            <p:cNvPr name="Freeform 5" id="5"/>
            <p:cNvSpPr/>
            <p:nvPr/>
          </p:nvSpPr>
          <p:spPr>
            <a:xfrm flipH="false" flipV="false" rot="0">
              <a:off x="0" y="0"/>
              <a:ext cx="1581551" cy="812800"/>
            </a:xfrm>
            <a:custGeom>
              <a:avLst/>
              <a:gdLst/>
              <a:ahLst/>
              <a:cxnLst/>
              <a:rect r="r" b="b" t="t" l="l"/>
              <a:pathLst>
                <a:path h="812800" w="1581551">
                  <a:moveTo>
                    <a:pt x="0" y="0"/>
                  </a:moveTo>
                  <a:lnTo>
                    <a:pt x="1581551" y="0"/>
                  </a:lnTo>
                  <a:lnTo>
                    <a:pt x="1581551" y="812800"/>
                  </a:lnTo>
                  <a:lnTo>
                    <a:pt x="0" y="812800"/>
                  </a:lnTo>
                  <a:close/>
                </a:path>
              </a:pathLst>
            </a:custGeom>
            <a:solidFill>
              <a:srgbClr val="174D88"/>
            </a:solidFill>
          </p:spPr>
        </p:sp>
        <p:sp>
          <p:nvSpPr>
            <p:cNvPr name="TextBox 6" id="6"/>
            <p:cNvSpPr txBox="true"/>
            <p:nvPr/>
          </p:nvSpPr>
          <p:spPr>
            <a:xfrm>
              <a:off x="0" y="-38100"/>
              <a:ext cx="1581551" cy="850900"/>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6885581" y="1752223"/>
            <a:ext cx="8811568" cy="854075"/>
          </a:xfrm>
          <a:prstGeom prst="rect">
            <a:avLst/>
          </a:prstGeom>
        </p:spPr>
        <p:txBody>
          <a:bodyPr anchor="t" rtlCol="false" tIns="0" lIns="0" bIns="0" rIns="0">
            <a:spAutoFit/>
          </a:bodyPr>
          <a:lstStyle/>
          <a:p>
            <a:pPr algn="ctr">
              <a:lnSpc>
                <a:spcPts val="7000"/>
              </a:lnSpc>
            </a:pPr>
            <a:r>
              <a:rPr lang="en-US" sz="5000">
                <a:solidFill>
                  <a:srgbClr val="174D88"/>
                </a:solidFill>
                <a:latin typeface="Eczar Semi-Bold"/>
              </a:rPr>
              <a:t>APA ITU DEEP LEARNING?</a:t>
            </a:r>
          </a:p>
        </p:txBody>
      </p:sp>
      <p:sp>
        <p:nvSpPr>
          <p:cNvPr name="TextBox 8" id="8"/>
          <p:cNvSpPr txBox="true"/>
          <p:nvPr/>
        </p:nvSpPr>
        <p:spPr>
          <a:xfrm rot="0">
            <a:off x="5114569" y="3368896"/>
            <a:ext cx="12353593" cy="4354285"/>
          </a:xfrm>
          <a:prstGeom prst="rect">
            <a:avLst/>
          </a:prstGeom>
        </p:spPr>
        <p:txBody>
          <a:bodyPr anchor="t" rtlCol="false" tIns="0" lIns="0" bIns="0" rIns="0">
            <a:spAutoFit/>
          </a:bodyPr>
          <a:lstStyle/>
          <a:p>
            <a:pPr algn="ctr">
              <a:lnSpc>
                <a:spcPts val="4317"/>
              </a:lnSpc>
            </a:pPr>
            <a:r>
              <a:rPr lang="en-US" sz="3482">
                <a:solidFill>
                  <a:srgbClr val="000000"/>
                </a:solidFill>
                <a:latin typeface="Alice"/>
              </a:rPr>
              <a:t>Deep learning adalah metode dalam kecerdasan buatan (AI) yang mengajarkan komputer untuk memproses data dengan cara yang terinspirasi dari otak manusia.</a:t>
            </a:r>
          </a:p>
          <a:p>
            <a:pPr algn="ctr">
              <a:lnSpc>
                <a:spcPts val="4317"/>
              </a:lnSpc>
            </a:pPr>
          </a:p>
          <a:p>
            <a:pPr algn="ctr">
              <a:lnSpc>
                <a:spcPts val="4317"/>
              </a:lnSpc>
            </a:pPr>
            <a:r>
              <a:rPr lang="en-US" sz="3482">
                <a:solidFill>
                  <a:srgbClr val="000000"/>
                </a:solidFill>
                <a:latin typeface="Alice"/>
              </a:rPr>
              <a:t>Deep learning dilakukan dalam sebuah jaringan. Klasifikasi pada deep learning menggunakan mobile, feature extraction plus, yang dimana menggunakan sebuah jaringan melalui beberapa layer klasifikasi jaringan tersebut.</a:t>
            </a:r>
          </a:p>
        </p:txBody>
      </p:sp>
      <p:grpSp>
        <p:nvGrpSpPr>
          <p:cNvPr name="Group 9" id="9"/>
          <p:cNvGrpSpPr/>
          <p:nvPr/>
        </p:nvGrpSpPr>
        <p:grpSpPr>
          <a:xfrm rot="-5400000">
            <a:off x="1925942" y="2223604"/>
            <a:ext cx="4842001" cy="394793"/>
            <a:chOff x="0" y="0"/>
            <a:chExt cx="1275260" cy="103978"/>
          </a:xfrm>
        </p:grpSpPr>
        <p:sp>
          <p:nvSpPr>
            <p:cNvPr name="Freeform 10" id="10"/>
            <p:cNvSpPr/>
            <p:nvPr/>
          </p:nvSpPr>
          <p:spPr>
            <a:xfrm flipH="false" flipV="false" rot="0">
              <a:off x="0" y="0"/>
              <a:ext cx="1275259" cy="103978"/>
            </a:xfrm>
            <a:custGeom>
              <a:avLst/>
              <a:gdLst/>
              <a:ahLst/>
              <a:cxnLst/>
              <a:rect r="r" b="b" t="t" l="l"/>
              <a:pathLst>
                <a:path h="103978" w="1275259">
                  <a:moveTo>
                    <a:pt x="0" y="0"/>
                  </a:moveTo>
                  <a:lnTo>
                    <a:pt x="1275259" y="0"/>
                  </a:lnTo>
                  <a:lnTo>
                    <a:pt x="1275259" y="103978"/>
                  </a:lnTo>
                  <a:lnTo>
                    <a:pt x="0" y="103978"/>
                  </a:lnTo>
                  <a:close/>
                </a:path>
              </a:pathLst>
            </a:custGeom>
            <a:solidFill>
              <a:srgbClr val="174D88"/>
            </a:solidFill>
          </p:spPr>
        </p:sp>
        <p:sp>
          <p:nvSpPr>
            <p:cNvPr name="TextBox 11" id="11"/>
            <p:cNvSpPr txBox="true"/>
            <p:nvPr/>
          </p:nvSpPr>
          <p:spPr>
            <a:xfrm>
              <a:off x="0" y="-38100"/>
              <a:ext cx="1275260" cy="142078"/>
            </a:xfrm>
            <a:prstGeom prst="rect">
              <a:avLst/>
            </a:prstGeom>
          </p:spPr>
          <p:txBody>
            <a:bodyPr anchor="ctr" rtlCol="false" tIns="50800" lIns="50800" bIns="50800" rIns="50800"/>
            <a:lstStyle/>
            <a:p>
              <a:pPr algn="ctr">
                <a:lnSpc>
                  <a:spcPts val="2659"/>
                </a:lnSpc>
              </a:pPr>
            </a:p>
          </p:txBody>
        </p:sp>
      </p:gr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419914" y="-1463937"/>
            <a:ext cx="10259740" cy="5771032"/>
            <a:chOff x="0" y="0"/>
            <a:chExt cx="11289030" cy="6350000"/>
          </a:xfrm>
        </p:grpSpPr>
        <p:sp>
          <p:nvSpPr>
            <p:cNvPr name="Freeform 3" id="3"/>
            <p:cNvSpPr/>
            <p:nvPr/>
          </p:nvSpPr>
          <p:spPr>
            <a:xfrm flipH="false" flipV="false" rot="0">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2"/>
              <a:stretch>
                <a:fillRect l="0" t="-17011" r="0" b="0"/>
              </a:stretch>
            </a:blipFill>
          </p:spPr>
        </p:sp>
      </p:grpSp>
      <p:grpSp>
        <p:nvGrpSpPr>
          <p:cNvPr name="Group 4" id="4"/>
          <p:cNvGrpSpPr/>
          <p:nvPr/>
        </p:nvGrpSpPr>
        <p:grpSpPr>
          <a:xfrm rot="0">
            <a:off x="-2922466" y="0"/>
            <a:ext cx="11779339" cy="4307095"/>
            <a:chOff x="0" y="0"/>
            <a:chExt cx="3102377" cy="1134379"/>
          </a:xfrm>
        </p:grpSpPr>
        <p:sp>
          <p:nvSpPr>
            <p:cNvPr name="Freeform 5" id="5"/>
            <p:cNvSpPr/>
            <p:nvPr/>
          </p:nvSpPr>
          <p:spPr>
            <a:xfrm flipH="false" flipV="false" rot="0">
              <a:off x="0" y="0"/>
              <a:ext cx="3102377" cy="1134379"/>
            </a:xfrm>
            <a:custGeom>
              <a:avLst/>
              <a:gdLst/>
              <a:ahLst/>
              <a:cxnLst/>
              <a:rect r="r" b="b" t="t" l="l"/>
              <a:pathLst>
                <a:path h="1134379" w="3102377">
                  <a:moveTo>
                    <a:pt x="0" y="0"/>
                  </a:moveTo>
                  <a:lnTo>
                    <a:pt x="3102377" y="0"/>
                  </a:lnTo>
                  <a:lnTo>
                    <a:pt x="3102377" y="1134379"/>
                  </a:lnTo>
                  <a:lnTo>
                    <a:pt x="0" y="1134379"/>
                  </a:lnTo>
                  <a:close/>
                </a:path>
              </a:pathLst>
            </a:custGeom>
            <a:solidFill>
              <a:srgbClr val="174D88"/>
            </a:solidFill>
          </p:spPr>
        </p:sp>
        <p:sp>
          <p:nvSpPr>
            <p:cNvPr name="TextBox 6" id="6"/>
            <p:cNvSpPr txBox="true"/>
            <p:nvPr/>
          </p:nvSpPr>
          <p:spPr>
            <a:xfrm>
              <a:off x="0" y="-38100"/>
              <a:ext cx="3102377" cy="1172479"/>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204866" y="1335594"/>
            <a:ext cx="15930609" cy="9447421"/>
            <a:chOff x="0" y="0"/>
            <a:chExt cx="4195716" cy="2488210"/>
          </a:xfrm>
        </p:grpSpPr>
        <p:sp>
          <p:nvSpPr>
            <p:cNvPr name="Freeform 8" id="8"/>
            <p:cNvSpPr/>
            <p:nvPr/>
          </p:nvSpPr>
          <p:spPr>
            <a:xfrm flipH="false" flipV="false" rot="0">
              <a:off x="0" y="0"/>
              <a:ext cx="4195716" cy="2488210"/>
            </a:xfrm>
            <a:custGeom>
              <a:avLst/>
              <a:gdLst/>
              <a:ahLst/>
              <a:cxnLst/>
              <a:rect r="r" b="b" t="t" l="l"/>
              <a:pathLst>
                <a:path h="2488210" w="4195716">
                  <a:moveTo>
                    <a:pt x="0" y="0"/>
                  </a:moveTo>
                  <a:lnTo>
                    <a:pt x="4195716" y="0"/>
                  </a:lnTo>
                  <a:lnTo>
                    <a:pt x="4195716" y="2488210"/>
                  </a:lnTo>
                  <a:lnTo>
                    <a:pt x="0" y="2488210"/>
                  </a:lnTo>
                  <a:close/>
                </a:path>
              </a:pathLst>
            </a:custGeom>
            <a:solidFill>
              <a:srgbClr val="FFFFFF"/>
            </a:solidFill>
          </p:spPr>
        </p:sp>
        <p:sp>
          <p:nvSpPr>
            <p:cNvPr name="TextBox 9" id="9"/>
            <p:cNvSpPr txBox="true"/>
            <p:nvPr/>
          </p:nvSpPr>
          <p:spPr>
            <a:xfrm>
              <a:off x="0" y="-38100"/>
              <a:ext cx="4195716" cy="252631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204866" y="1316544"/>
            <a:ext cx="15930609" cy="8672421"/>
            <a:chOff x="0" y="0"/>
            <a:chExt cx="21240812" cy="11563228"/>
          </a:xfrm>
        </p:grpSpPr>
        <p:sp>
          <p:nvSpPr>
            <p:cNvPr name="Freeform 11" id="11"/>
            <p:cNvSpPr/>
            <p:nvPr/>
          </p:nvSpPr>
          <p:spPr>
            <a:xfrm flipH="true" flipV="false" rot="0">
              <a:off x="10620406" y="0"/>
              <a:ext cx="10620406" cy="11563228"/>
            </a:xfrm>
            <a:custGeom>
              <a:avLst/>
              <a:gdLst/>
              <a:ahLst/>
              <a:cxnLst/>
              <a:rect r="r" b="b" t="t" l="l"/>
              <a:pathLst>
                <a:path h="11563228" w="10620406">
                  <a:moveTo>
                    <a:pt x="10620406" y="0"/>
                  </a:moveTo>
                  <a:lnTo>
                    <a:pt x="0" y="0"/>
                  </a:lnTo>
                  <a:lnTo>
                    <a:pt x="0" y="11563228"/>
                  </a:lnTo>
                  <a:lnTo>
                    <a:pt x="10620406" y="11563228"/>
                  </a:lnTo>
                  <a:lnTo>
                    <a:pt x="10620406"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sp>
          <p:nvSpPr>
            <p:cNvPr name="Freeform 12" id="12"/>
            <p:cNvSpPr/>
            <p:nvPr/>
          </p:nvSpPr>
          <p:spPr>
            <a:xfrm flipH="false" flipV="false" rot="0">
              <a:off x="0" y="0"/>
              <a:ext cx="10620406" cy="11563228"/>
            </a:xfrm>
            <a:custGeom>
              <a:avLst/>
              <a:gdLst/>
              <a:ahLst/>
              <a:cxnLst/>
              <a:rect r="r" b="b" t="t" l="l"/>
              <a:pathLst>
                <a:path h="11563228" w="10620406">
                  <a:moveTo>
                    <a:pt x="0" y="0"/>
                  </a:moveTo>
                  <a:lnTo>
                    <a:pt x="10620406" y="0"/>
                  </a:lnTo>
                  <a:lnTo>
                    <a:pt x="10620406" y="11563228"/>
                  </a:lnTo>
                  <a:lnTo>
                    <a:pt x="0" y="11563228"/>
                  </a:lnTo>
                  <a:lnTo>
                    <a:pt x="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grpSp>
      <p:sp>
        <p:nvSpPr>
          <p:cNvPr name="TextBox 13" id="13"/>
          <p:cNvSpPr txBox="true"/>
          <p:nvPr/>
        </p:nvSpPr>
        <p:spPr>
          <a:xfrm rot="0">
            <a:off x="2269458" y="2690177"/>
            <a:ext cx="13749084" cy="4887595"/>
          </a:xfrm>
          <a:prstGeom prst="rect">
            <a:avLst/>
          </a:prstGeom>
        </p:spPr>
        <p:txBody>
          <a:bodyPr anchor="t" rtlCol="false" tIns="0" lIns="0" bIns="0" rIns="0">
            <a:spAutoFit/>
          </a:bodyPr>
          <a:lstStyle/>
          <a:p>
            <a:pPr algn="ctr">
              <a:lnSpc>
                <a:spcPts val="4339"/>
              </a:lnSpc>
            </a:pPr>
            <a:r>
              <a:rPr lang="en-US" sz="3499">
                <a:solidFill>
                  <a:srgbClr val="000000"/>
                </a:solidFill>
                <a:latin typeface="Alice"/>
              </a:rPr>
              <a:t>Artificial Intelligence (AI) adalah sebuah keilmuan yang mencoba meniru kecerdasan manusia dengan nalar dalam bahasa formal dengan mempunyai lebih dari satu arti. Namun, AI memiliki kelemahan yaitu hanya berfokus pada bahasa formal</a:t>
            </a:r>
          </a:p>
          <a:p>
            <a:pPr algn="ctr">
              <a:lnSpc>
                <a:spcPts val="4339"/>
              </a:lnSpc>
            </a:pPr>
          </a:p>
          <a:p>
            <a:pPr algn="ctr">
              <a:lnSpc>
                <a:spcPts val="4339"/>
              </a:lnSpc>
            </a:pPr>
            <a:r>
              <a:rPr lang="en-US" sz="3499">
                <a:solidFill>
                  <a:srgbClr val="000000"/>
                </a:solidFill>
                <a:latin typeface="Alice"/>
              </a:rPr>
              <a:t>Dari adanya AI, lahir lah machine learning yang merujuk pada keilmuan yang belajar dari data. Machine learning pun memiliki kelemahan, dimana jika masalahnya semakin kompleks, maka ketika mengolah data, harus terdapat campur tangan dari manusia</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419914" y="-1463937"/>
            <a:ext cx="10259740" cy="5771032"/>
            <a:chOff x="0" y="0"/>
            <a:chExt cx="11289030" cy="6350000"/>
          </a:xfrm>
        </p:grpSpPr>
        <p:sp>
          <p:nvSpPr>
            <p:cNvPr name="Freeform 3" id="3"/>
            <p:cNvSpPr/>
            <p:nvPr/>
          </p:nvSpPr>
          <p:spPr>
            <a:xfrm flipH="false" flipV="false" rot="0">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2"/>
              <a:stretch>
                <a:fillRect l="0" t="-17011" r="0" b="0"/>
              </a:stretch>
            </a:blipFill>
          </p:spPr>
        </p:sp>
      </p:grpSp>
      <p:grpSp>
        <p:nvGrpSpPr>
          <p:cNvPr name="Group 4" id="4"/>
          <p:cNvGrpSpPr/>
          <p:nvPr/>
        </p:nvGrpSpPr>
        <p:grpSpPr>
          <a:xfrm rot="0">
            <a:off x="-2922466" y="0"/>
            <a:ext cx="11779339" cy="4307095"/>
            <a:chOff x="0" y="0"/>
            <a:chExt cx="3102377" cy="1134379"/>
          </a:xfrm>
        </p:grpSpPr>
        <p:sp>
          <p:nvSpPr>
            <p:cNvPr name="Freeform 5" id="5"/>
            <p:cNvSpPr/>
            <p:nvPr/>
          </p:nvSpPr>
          <p:spPr>
            <a:xfrm flipH="false" flipV="false" rot="0">
              <a:off x="0" y="0"/>
              <a:ext cx="3102377" cy="1134379"/>
            </a:xfrm>
            <a:custGeom>
              <a:avLst/>
              <a:gdLst/>
              <a:ahLst/>
              <a:cxnLst/>
              <a:rect r="r" b="b" t="t" l="l"/>
              <a:pathLst>
                <a:path h="1134379" w="3102377">
                  <a:moveTo>
                    <a:pt x="0" y="0"/>
                  </a:moveTo>
                  <a:lnTo>
                    <a:pt x="3102377" y="0"/>
                  </a:lnTo>
                  <a:lnTo>
                    <a:pt x="3102377" y="1134379"/>
                  </a:lnTo>
                  <a:lnTo>
                    <a:pt x="0" y="1134379"/>
                  </a:lnTo>
                  <a:close/>
                </a:path>
              </a:pathLst>
            </a:custGeom>
            <a:solidFill>
              <a:srgbClr val="174D88"/>
            </a:solidFill>
          </p:spPr>
        </p:sp>
        <p:sp>
          <p:nvSpPr>
            <p:cNvPr name="TextBox 6" id="6"/>
            <p:cNvSpPr txBox="true"/>
            <p:nvPr/>
          </p:nvSpPr>
          <p:spPr>
            <a:xfrm>
              <a:off x="0" y="-38100"/>
              <a:ext cx="3102377" cy="1172479"/>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204866" y="1335594"/>
            <a:ext cx="15930609" cy="9447421"/>
            <a:chOff x="0" y="0"/>
            <a:chExt cx="4195716" cy="2488210"/>
          </a:xfrm>
        </p:grpSpPr>
        <p:sp>
          <p:nvSpPr>
            <p:cNvPr name="Freeform 8" id="8"/>
            <p:cNvSpPr/>
            <p:nvPr/>
          </p:nvSpPr>
          <p:spPr>
            <a:xfrm flipH="false" flipV="false" rot="0">
              <a:off x="0" y="0"/>
              <a:ext cx="4195716" cy="2488210"/>
            </a:xfrm>
            <a:custGeom>
              <a:avLst/>
              <a:gdLst/>
              <a:ahLst/>
              <a:cxnLst/>
              <a:rect r="r" b="b" t="t" l="l"/>
              <a:pathLst>
                <a:path h="2488210" w="4195716">
                  <a:moveTo>
                    <a:pt x="0" y="0"/>
                  </a:moveTo>
                  <a:lnTo>
                    <a:pt x="4195716" y="0"/>
                  </a:lnTo>
                  <a:lnTo>
                    <a:pt x="4195716" y="2488210"/>
                  </a:lnTo>
                  <a:lnTo>
                    <a:pt x="0" y="2488210"/>
                  </a:lnTo>
                  <a:close/>
                </a:path>
              </a:pathLst>
            </a:custGeom>
            <a:solidFill>
              <a:srgbClr val="FFFFFF"/>
            </a:solidFill>
          </p:spPr>
        </p:sp>
        <p:sp>
          <p:nvSpPr>
            <p:cNvPr name="TextBox 9" id="9"/>
            <p:cNvSpPr txBox="true"/>
            <p:nvPr/>
          </p:nvSpPr>
          <p:spPr>
            <a:xfrm>
              <a:off x="0" y="-38100"/>
              <a:ext cx="4195716" cy="252631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204866" y="1316544"/>
            <a:ext cx="15930609" cy="8672421"/>
            <a:chOff x="0" y="0"/>
            <a:chExt cx="21240812" cy="11563228"/>
          </a:xfrm>
        </p:grpSpPr>
        <p:sp>
          <p:nvSpPr>
            <p:cNvPr name="Freeform 11" id="11"/>
            <p:cNvSpPr/>
            <p:nvPr/>
          </p:nvSpPr>
          <p:spPr>
            <a:xfrm flipH="true" flipV="false" rot="0">
              <a:off x="10620406" y="0"/>
              <a:ext cx="10620406" cy="11563228"/>
            </a:xfrm>
            <a:custGeom>
              <a:avLst/>
              <a:gdLst/>
              <a:ahLst/>
              <a:cxnLst/>
              <a:rect r="r" b="b" t="t" l="l"/>
              <a:pathLst>
                <a:path h="11563228" w="10620406">
                  <a:moveTo>
                    <a:pt x="10620406" y="0"/>
                  </a:moveTo>
                  <a:lnTo>
                    <a:pt x="0" y="0"/>
                  </a:lnTo>
                  <a:lnTo>
                    <a:pt x="0" y="11563228"/>
                  </a:lnTo>
                  <a:lnTo>
                    <a:pt x="10620406" y="11563228"/>
                  </a:lnTo>
                  <a:lnTo>
                    <a:pt x="10620406"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sp>
          <p:nvSpPr>
            <p:cNvPr name="Freeform 12" id="12"/>
            <p:cNvSpPr/>
            <p:nvPr/>
          </p:nvSpPr>
          <p:spPr>
            <a:xfrm flipH="false" flipV="false" rot="0">
              <a:off x="0" y="0"/>
              <a:ext cx="10620406" cy="11563228"/>
            </a:xfrm>
            <a:custGeom>
              <a:avLst/>
              <a:gdLst/>
              <a:ahLst/>
              <a:cxnLst/>
              <a:rect r="r" b="b" t="t" l="l"/>
              <a:pathLst>
                <a:path h="11563228" w="10620406">
                  <a:moveTo>
                    <a:pt x="0" y="0"/>
                  </a:moveTo>
                  <a:lnTo>
                    <a:pt x="10620406" y="0"/>
                  </a:lnTo>
                  <a:lnTo>
                    <a:pt x="10620406" y="11563228"/>
                  </a:lnTo>
                  <a:lnTo>
                    <a:pt x="0" y="11563228"/>
                  </a:lnTo>
                  <a:lnTo>
                    <a:pt x="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grpSp>
      <p:sp>
        <p:nvSpPr>
          <p:cNvPr name="TextBox 13" id="13"/>
          <p:cNvSpPr txBox="true"/>
          <p:nvPr/>
        </p:nvSpPr>
        <p:spPr>
          <a:xfrm rot="0">
            <a:off x="2269458" y="2418715"/>
            <a:ext cx="13749084" cy="5430520"/>
          </a:xfrm>
          <a:prstGeom prst="rect">
            <a:avLst/>
          </a:prstGeom>
        </p:spPr>
        <p:txBody>
          <a:bodyPr anchor="t" rtlCol="false" tIns="0" lIns="0" bIns="0" rIns="0">
            <a:spAutoFit/>
          </a:bodyPr>
          <a:lstStyle/>
          <a:p>
            <a:pPr algn="ctr">
              <a:lnSpc>
                <a:spcPts val="4339"/>
              </a:lnSpc>
            </a:pPr>
            <a:r>
              <a:rPr lang="en-US" sz="3499">
                <a:solidFill>
                  <a:srgbClr val="000000"/>
                </a:solidFill>
                <a:latin typeface="Alice"/>
              </a:rPr>
              <a:t>Dengan itu, deep learning ada untuk menyempurnakan kekurangan pada machine learning</a:t>
            </a:r>
            <a:r>
              <a:rPr lang="en-US" sz="3499">
                <a:solidFill>
                  <a:srgbClr val="000000"/>
                </a:solidFill>
                <a:latin typeface="Alice"/>
              </a:rPr>
              <a:t>. Mudah nya, deep learning adalah bagian dari machine learning. Deep learning adalah subset atau bagian dari learning (pembelajaran) tetapi secara khusus melakukan komputasi pada layer-layer yang sangat banyak.</a:t>
            </a:r>
          </a:p>
          <a:p>
            <a:pPr algn="ctr">
              <a:lnSpc>
                <a:spcPts val="4339"/>
              </a:lnSpc>
            </a:pPr>
          </a:p>
          <a:p>
            <a:pPr algn="ctr">
              <a:lnSpc>
                <a:spcPts val="4339"/>
              </a:lnSpc>
            </a:pPr>
            <a:r>
              <a:rPr lang="en-US" sz="3499">
                <a:solidFill>
                  <a:srgbClr val="000000"/>
                </a:solidFill>
                <a:latin typeface="Alice"/>
              </a:rPr>
              <a:t>Jika deep learning melakukan (misalnya) klasifikasi sebuah gambar. Maka nantinya akan keluar sendiri hasil bahwa gambar apa itu. Sedangkan pada machine learning masih ada campur tangan manusia untuk menetapkan sesuatu.</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419914" y="-1463937"/>
            <a:ext cx="10259740" cy="5771032"/>
            <a:chOff x="0" y="0"/>
            <a:chExt cx="11289030" cy="6350000"/>
          </a:xfrm>
        </p:grpSpPr>
        <p:sp>
          <p:nvSpPr>
            <p:cNvPr name="Freeform 3" id="3"/>
            <p:cNvSpPr/>
            <p:nvPr/>
          </p:nvSpPr>
          <p:spPr>
            <a:xfrm flipH="false" flipV="false" rot="0">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2"/>
              <a:stretch>
                <a:fillRect l="0" t="-17011" r="0" b="0"/>
              </a:stretch>
            </a:blipFill>
          </p:spPr>
        </p:sp>
      </p:grpSp>
      <p:grpSp>
        <p:nvGrpSpPr>
          <p:cNvPr name="Group 4" id="4"/>
          <p:cNvGrpSpPr/>
          <p:nvPr/>
        </p:nvGrpSpPr>
        <p:grpSpPr>
          <a:xfrm rot="0">
            <a:off x="-2922466" y="0"/>
            <a:ext cx="11779339" cy="4307095"/>
            <a:chOff x="0" y="0"/>
            <a:chExt cx="3102377" cy="1134379"/>
          </a:xfrm>
        </p:grpSpPr>
        <p:sp>
          <p:nvSpPr>
            <p:cNvPr name="Freeform 5" id="5"/>
            <p:cNvSpPr/>
            <p:nvPr/>
          </p:nvSpPr>
          <p:spPr>
            <a:xfrm flipH="false" flipV="false" rot="0">
              <a:off x="0" y="0"/>
              <a:ext cx="3102377" cy="1134379"/>
            </a:xfrm>
            <a:custGeom>
              <a:avLst/>
              <a:gdLst/>
              <a:ahLst/>
              <a:cxnLst/>
              <a:rect r="r" b="b" t="t" l="l"/>
              <a:pathLst>
                <a:path h="1134379" w="3102377">
                  <a:moveTo>
                    <a:pt x="0" y="0"/>
                  </a:moveTo>
                  <a:lnTo>
                    <a:pt x="3102377" y="0"/>
                  </a:lnTo>
                  <a:lnTo>
                    <a:pt x="3102377" y="1134379"/>
                  </a:lnTo>
                  <a:lnTo>
                    <a:pt x="0" y="1134379"/>
                  </a:lnTo>
                  <a:close/>
                </a:path>
              </a:pathLst>
            </a:custGeom>
            <a:solidFill>
              <a:srgbClr val="174D88"/>
            </a:solidFill>
          </p:spPr>
        </p:sp>
        <p:sp>
          <p:nvSpPr>
            <p:cNvPr name="TextBox 6" id="6"/>
            <p:cNvSpPr txBox="true"/>
            <p:nvPr/>
          </p:nvSpPr>
          <p:spPr>
            <a:xfrm>
              <a:off x="0" y="-38100"/>
              <a:ext cx="3102377" cy="1172479"/>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204866" y="1335594"/>
            <a:ext cx="15930609" cy="9447421"/>
            <a:chOff x="0" y="0"/>
            <a:chExt cx="4195716" cy="2488210"/>
          </a:xfrm>
        </p:grpSpPr>
        <p:sp>
          <p:nvSpPr>
            <p:cNvPr name="Freeform 8" id="8"/>
            <p:cNvSpPr/>
            <p:nvPr/>
          </p:nvSpPr>
          <p:spPr>
            <a:xfrm flipH="false" flipV="false" rot="0">
              <a:off x="0" y="0"/>
              <a:ext cx="4195716" cy="2488210"/>
            </a:xfrm>
            <a:custGeom>
              <a:avLst/>
              <a:gdLst/>
              <a:ahLst/>
              <a:cxnLst/>
              <a:rect r="r" b="b" t="t" l="l"/>
              <a:pathLst>
                <a:path h="2488210" w="4195716">
                  <a:moveTo>
                    <a:pt x="0" y="0"/>
                  </a:moveTo>
                  <a:lnTo>
                    <a:pt x="4195716" y="0"/>
                  </a:lnTo>
                  <a:lnTo>
                    <a:pt x="4195716" y="2488210"/>
                  </a:lnTo>
                  <a:lnTo>
                    <a:pt x="0" y="2488210"/>
                  </a:lnTo>
                  <a:close/>
                </a:path>
              </a:pathLst>
            </a:custGeom>
            <a:solidFill>
              <a:srgbClr val="FFFFFF"/>
            </a:solidFill>
          </p:spPr>
        </p:sp>
        <p:sp>
          <p:nvSpPr>
            <p:cNvPr name="TextBox 9" id="9"/>
            <p:cNvSpPr txBox="true"/>
            <p:nvPr/>
          </p:nvSpPr>
          <p:spPr>
            <a:xfrm>
              <a:off x="0" y="-38100"/>
              <a:ext cx="4195716" cy="252631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204866" y="1316544"/>
            <a:ext cx="15930609" cy="8672421"/>
            <a:chOff x="0" y="0"/>
            <a:chExt cx="21240812" cy="11563228"/>
          </a:xfrm>
        </p:grpSpPr>
        <p:sp>
          <p:nvSpPr>
            <p:cNvPr name="Freeform 11" id="11"/>
            <p:cNvSpPr/>
            <p:nvPr/>
          </p:nvSpPr>
          <p:spPr>
            <a:xfrm flipH="true" flipV="false" rot="0">
              <a:off x="10620406" y="0"/>
              <a:ext cx="10620406" cy="11563228"/>
            </a:xfrm>
            <a:custGeom>
              <a:avLst/>
              <a:gdLst/>
              <a:ahLst/>
              <a:cxnLst/>
              <a:rect r="r" b="b" t="t" l="l"/>
              <a:pathLst>
                <a:path h="11563228" w="10620406">
                  <a:moveTo>
                    <a:pt x="10620406" y="0"/>
                  </a:moveTo>
                  <a:lnTo>
                    <a:pt x="0" y="0"/>
                  </a:lnTo>
                  <a:lnTo>
                    <a:pt x="0" y="11563228"/>
                  </a:lnTo>
                  <a:lnTo>
                    <a:pt x="10620406" y="11563228"/>
                  </a:lnTo>
                  <a:lnTo>
                    <a:pt x="10620406"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sp>
          <p:nvSpPr>
            <p:cNvPr name="Freeform 12" id="12"/>
            <p:cNvSpPr/>
            <p:nvPr/>
          </p:nvSpPr>
          <p:spPr>
            <a:xfrm flipH="false" flipV="false" rot="0">
              <a:off x="0" y="0"/>
              <a:ext cx="10620406" cy="11563228"/>
            </a:xfrm>
            <a:custGeom>
              <a:avLst/>
              <a:gdLst/>
              <a:ahLst/>
              <a:cxnLst/>
              <a:rect r="r" b="b" t="t" l="l"/>
              <a:pathLst>
                <a:path h="11563228" w="10620406">
                  <a:moveTo>
                    <a:pt x="0" y="0"/>
                  </a:moveTo>
                  <a:lnTo>
                    <a:pt x="10620406" y="0"/>
                  </a:lnTo>
                  <a:lnTo>
                    <a:pt x="10620406" y="11563228"/>
                  </a:lnTo>
                  <a:lnTo>
                    <a:pt x="0" y="11563228"/>
                  </a:lnTo>
                  <a:lnTo>
                    <a:pt x="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grpSp>
      <p:sp>
        <p:nvSpPr>
          <p:cNvPr name="TextBox 13" id="13"/>
          <p:cNvSpPr txBox="true"/>
          <p:nvPr/>
        </p:nvSpPr>
        <p:spPr>
          <a:xfrm rot="0">
            <a:off x="4007861" y="2058297"/>
            <a:ext cx="10272277" cy="854075"/>
          </a:xfrm>
          <a:prstGeom prst="rect">
            <a:avLst/>
          </a:prstGeom>
        </p:spPr>
        <p:txBody>
          <a:bodyPr anchor="t" rtlCol="false" tIns="0" lIns="0" bIns="0" rIns="0">
            <a:spAutoFit/>
          </a:bodyPr>
          <a:lstStyle/>
          <a:p>
            <a:pPr algn="ctr">
              <a:lnSpc>
                <a:spcPts val="7000"/>
              </a:lnSpc>
            </a:pPr>
            <a:r>
              <a:rPr lang="en-US" sz="5000">
                <a:solidFill>
                  <a:srgbClr val="174D88"/>
                </a:solidFill>
                <a:latin typeface="Eczar Semi-Bold"/>
              </a:rPr>
              <a:t>CARA KERJA DEEP LEARNING</a:t>
            </a:r>
          </a:p>
        </p:txBody>
      </p:sp>
      <p:sp>
        <p:nvSpPr>
          <p:cNvPr name="TextBox 14" id="14"/>
          <p:cNvSpPr txBox="true"/>
          <p:nvPr/>
        </p:nvSpPr>
        <p:spPr>
          <a:xfrm rot="0">
            <a:off x="2269458" y="3063057"/>
            <a:ext cx="13749084" cy="5973445"/>
          </a:xfrm>
          <a:prstGeom prst="rect">
            <a:avLst/>
          </a:prstGeom>
        </p:spPr>
        <p:txBody>
          <a:bodyPr anchor="t" rtlCol="false" tIns="0" lIns="0" bIns="0" rIns="0">
            <a:spAutoFit/>
          </a:bodyPr>
          <a:lstStyle/>
          <a:p>
            <a:pPr algn="ctr">
              <a:lnSpc>
                <a:spcPts val="4339"/>
              </a:lnSpc>
            </a:pPr>
            <a:r>
              <a:rPr lang="en-US" sz="3499">
                <a:solidFill>
                  <a:srgbClr val="000000"/>
                </a:solidFill>
                <a:latin typeface="Alice"/>
              </a:rPr>
              <a:t>Algoritme deep learning merupakan jaringan neural yang meniru otak manusia. Misalnya, otak manusia memiliki jutaan neuron yang saling terhubung yang bekerja sama untuk mempelajari dan memproses informasi. Demikian pula, jaringan neural deep learning, atau jaringan neural buatan, terbuat dari banyak lapisan neuron buatan yang bekerja sama di dalam komputer.</a:t>
            </a:r>
          </a:p>
          <a:p>
            <a:pPr algn="ctr">
              <a:lnSpc>
                <a:spcPts val="4339"/>
              </a:lnSpc>
            </a:pPr>
          </a:p>
          <a:p>
            <a:pPr algn="ctr">
              <a:lnSpc>
                <a:spcPts val="4339"/>
              </a:lnSpc>
            </a:pPr>
            <a:r>
              <a:rPr lang="en-US" sz="3499">
                <a:solidFill>
                  <a:srgbClr val="000000"/>
                </a:solidFill>
                <a:latin typeface="Alice"/>
              </a:rPr>
              <a:t>Neuron buatan adalah modul perangkat lunak yang disebut simpul, yang menggunakan perhitungan matematika untuk memproses data. Jaringan neural buatan adalah algoritme deep learning yang menggunakan simpul ini untuk memecahkan masalah kompleks.</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419914" y="-1463937"/>
            <a:ext cx="10259740" cy="5771032"/>
            <a:chOff x="0" y="0"/>
            <a:chExt cx="11289030" cy="6350000"/>
          </a:xfrm>
        </p:grpSpPr>
        <p:sp>
          <p:nvSpPr>
            <p:cNvPr name="Freeform 3" id="3"/>
            <p:cNvSpPr/>
            <p:nvPr/>
          </p:nvSpPr>
          <p:spPr>
            <a:xfrm flipH="false" flipV="false" rot="0">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2"/>
              <a:stretch>
                <a:fillRect l="0" t="-17011" r="0" b="0"/>
              </a:stretch>
            </a:blipFill>
          </p:spPr>
        </p:sp>
      </p:grpSp>
      <p:grpSp>
        <p:nvGrpSpPr>
          <p:cNvPr name="Group 4" id="4"/>
          <p:cNvGrpSpPr/>
          <p:nvPr/>
        </p:nvGrpSpPr>
        <p:grpSpPr>
          <a:xfrm rot="0">
            <a:off x="-2922466" y="0"/>
            <a:ext cx="11779339" cy="4307095"/>
            <a:chOff x="0" y="0"/>
            <a:chExt cx="3102377" cy="1134379"/>
          </a:xfrm>
        </p:grpSpPr>
        <p:sp>
          <p:nvSpPr>
            <p:cNvPr name="Freeform 5" id="5"/>
            <p:cNvSpPr/>
            <p:nvPr/>
          </p:nvSpPr>
          <p:spPr>
            <a:xfrm flipH="false" flipV="false" rot="0">
              <a:off x="0" y="0"/>
              <a:ext cx="3102377" cy="1134379"/>
            </a:xfrm>
            <a:custGeom>
              <a:avLst/>
              <a:gdLst/>
              <a:ahLst/>
              <a:cxnLst/>
              <a:rect r="r" b="b" t="t" l="l"/>
              <a:pathLst>
                <a:path h="1134379" w="3102377">
                  <a:moveTo>
                    <a:pt x="0" y="0"/>
                  </a:moveTo>
                  <a:lnTo>
                    <a:pt x="3102377" y="0"/>
                  </a:lnTo>
                  <a:lnTo>
                    <a:pt x="3102377" y="1134379"/>
                  </a:lnTo>
                  <a:lnTo>
                    <a:pt x="0" y="1134379"/>
                  </a:lnTo>
                  <a:close/>
                </a:path>
              </a:pathLst>
            </a:custGeom>
            <a:solidFill>
              <a:srgbClr val="174D88"/>
            </a:solidFill>
          </p:spPr>
        </p:sp>
        <p:sp>
          <p:nvSpPr>
            <p:cNvPr name="TextBox 6" id="6"/>
            <p:cNvSpPr txBox="true"/>
            <p:nvPr/>
          </p:nvSpPr>
          <p:spPr>
            <a:xfrm>
              <a:off x="0" y="-38100"/>
              <a:ext cx="3102377" cy="1172479"/>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204866" y="1335594"/>
            <a:ext cx="15930609" cy="9447421"/>
            <a:chOff x="0" y="0"/>
            <a:chExt cx="4195716" cy="2488210"/>
          </a:xfrm>
        </p:grpSpPr>
        <p:sp>
          <p:nvSpPr>
            <p:cNvPr name="Freeform 8" id="8"/>
            <p:cNvSpPr/>
            <p:nvPr/>
          </p:nvSpPr>
          <p:spPr>
            <a:xfrm flipH="false" flipV="false" rot="0">
              <a:off x="0" y="0"/>
              <a:ext cx="4195716" cy="2488210"/>
            </a:xfrm>
            <a:custGeom>
              <a:avLst/>
              <a:gdLst/>
              <a:ahLst/>
              <a:cxnLst/>
              <a:rect r="r" b="b" t="t" l="l"/>
              <a:pathLst>
                <a:path h="2488210" w="4195716">
                  <a:moveTo>
                    <a:pt x="0" y="0"/>
                  </a:moveTo>
                  <a:lnTo>
                    <a:pt x="4195716" y="0"/>
                  </a:lnTo>
                  <a:lnTo>
                    <a:pt x="4195716" y="2488210"/>
                  </a:lnTo>
                  <a:lnTo>
                    <a:pt x="0" y="2488210"/>
                  </a:lnTo>
                  <a:close/>
                </a:path>
              </a:pathLst>
            </a:custGeom>
            <a:solidFill>
              <a:srgbClr val="FFFFFF"/>
            </a:solidFill>
          </p:spPr>
        </p:sp>
        <p:sp>
          <p:nvSpPr>
            <p:cNvPr name="TextBox 9" id="9"/>
            <p:cNvSpPr txBox="true"/>
            <p:nvPr/>
          </p:nvSpPr>
          <p:spPr>
            <a:xfrm>
              <a:off x="0" y="-38100"/>
              <a:ext cx="4195716" cy="252631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204866" y="1316544"/>
            <a:ext cx="15930609" cy="8672421"/>
            <a:chOff x="0" y="0"/>
            <a:chExt cx="21240812" cy="11563228"/>
          </a:xfrm>
        </p:grpSpPr>
        <p:sp>
          <p:nvSpPr>
            <p:cNvPr name="Freeform 11" id="11"/>
            <p:cNvSpPr/>
            <p:nvPr/>
          </p:nvSpPr>
          <p:spPr>
            <a:xfrm flipH="true" flipV="false" rot="0">
              <a:off x="10620406" y="0"/>
              <a:ext cx="10620406" cy="11563228"/>
            </a:xfrm>
            <a:custGeom>
              <a:avLst/>
              <a:gdLst/>
              <a:ahLst/>
              <a:cxnLst/>
              <a:rect r="r" b="b" t="t" l="l"/>
              <a:pathLst>
                <a:path h="11563228" w="10620406">
                  <a:moveTo>
                    <a:pt x="10620406" y="0"/>
                  </a:moveTo>
                  <a:lnTo>
                    <a:pt x="0" y="0"/>
                  </a:lnTo>
                  <a:lnTo>
                    <a:pt x="0" y="11563228"/>
                  </a:lnTo>
                  <a:lnTo>
                    <a:pt x="10620406" y="11563228"/>
                  </a:lnTo>
                  <a:lnTo>
                    <a:pt x="10620406"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sp>
          <p:nvSpPr>
            <p:cNvPr name="Freeform 12" id="12"/>
            <p:cNvSpPr/>
            <p:nvPr/>
          </p:nvSpPr>
          <p:spPr>
            <a:xfrm flipH="false" flipV="false" rot="0">
              <a:off x="0" y="0"/>
              <a:ext cx="10620406" cy="11563228"/>
            </a:xfrm>
            <a:custGeom>
              <a:avLst/>
              <a:gdLst/>
              <a:ahLst/>
              <a:cxnLst/>
              <a:rect r="r" b="b" t="t" l="l"/>
              <a:pathLst>
                <a:path h="11563228" w="10620406">
                  <a:moveTo>
                    <a:pt x="0" y="0"/>
                  </a:moveTo>
                  <a:lnTo>
                    <a:pt x="10620406" y="0"/>
                  </a:lnTo>
                  <a:lnTo>
                    <a:pt x="10620406" y="11563228"/>
                  </a:lnTo>
                  <a:lnTo>
                    <a:pt x="0" y="11563228"/>
                  </a:lnTo>
                  <a:lnTo>
                    <a:pt x="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grpSp>
      <p:sp>
        <p:nvSpPr>
          <p:cNvPr name="Freeform 13" id="13"/>
          <p:cNvSpPr/>
          <p:nvPr/>
        </p:nvSpPr>
        <p:spPr>
          <a:xfrm flipH="false" flipV="false" rot="0">
            <a:off x="3180250" y="3010562"/>
            <a:ext cx="11927500" cy="6247738"/>
          </a:xfrm>
          <a:custGeom>
            <a:avLst/>
            <a:gdLst/>
            <a:ahLst/>
            <a:cxnLst/>
            <a:rect r="r" b="b" t="t" l="l"/>
            <a:pathLst>
              <a:path h="6247738" w="11927500">
                <a:moveTo>
                  <a:pt x="0" y="0"/>
                </a:moveTo>
                <a:lnTo>
                  <a:pt x="11927500" y="0"/>
                </a:lnTo>
                <a:lnTo>
                  <a:pt x="11927500" y="6247738"/>
                </a:lnTo>
                <a:lnTo>
                  <a:pt x="0" y="6247738"/>
                </a:lnTo>
                <a:lnTo>
                  <a:pt x="0" y="0"/>
                </a:lnTo>
                <a:close/>
              </a:path>
            </a:pathLst>
          </a:custGeom>
          <a:blipFill>
            <a:blip r:embed="rId5"/>
            <a:stretch>
              <a:fillRect l="0" t="0" r="0" b="0"/>
            </a:stretch>
          </a:blipFill>
        </p:spPr>
      </p:sp>
      <p:sp>
        <p:nvSpPr>
          <p:cNvPr name="TextBox 14" id="14"/>
          <p:cNvSpPr txBox="true"/>
          <p:nvPr/>
        </p:nvSpPr>
        <p:spPr>
          <a:xfrm rot="0">
            <a:off x="4007861" y="2058297"/>
            <a:ext cx="10272277" cy="854075"/>
          </a:xfrm>
          <a:prstGeom prst="rect">
            <a:avLst/>
          </a:prstGeom>
        </p:spPr>
        <p:txBody>
          <a:bodyPr anchor="t" rtlCol="false" tIns="0" lIns="0" bIns="0" rIns="0">
            <a:spAutoFit/>
          </a:bodyPr>
          <a:lstStyle/>
          <a:p>
            <a:pPr algn="ctr">
              <a:lnSpc>
                <a:spcPts val="7000"/>
              </a:lnSpc>
            </a:pPr>
            <a:r>
              <a:rPr lang="en-US" sz="5000">
                <a:solidFill>
                  <a:srgbClr val="174D88"/>
                </a:solidFill>
                <a:latin typeface="Eczar Semi-Bold"/>
              </a:rPr>
              <a:t>CARA KERJA DEEP LEARNING</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a:grpSpLocks noChangeAspect="true"/>
          </p:cNvGrpSpPr>
          <p:nvPr/>
        </p:nvGrpSpPr>
        <p:grpSpPr>
          <a:xfrm rot="0">
            <a:off x="8419914" y="-1463937"/>
            <a:ext cx="10259740" cy="5771032"/>
            <a:chOff x="0" y="0"/>
            <a:chExt cx="11289030" cy="6350000"/>
          </a:xfrm>
        </p:grpSpPr>
        <p:sp>
          <p:nvSpPr>
            <p:cNvPr name="Freeform 3" id="3"/>
            <p:cNvSpPr/>
            <p:nvPr/>
          </p:nvSpPr>
          <p:spPr>
            <a:xfrm flipH="false" flipV="false" rot="0">
              <a:off x="0" y="0"/>
              <a:ext cx="11287761" cy="6350000"/>
            </a:xfrm>
            <a:custGeom>
              <a:avLst/>
              <a:gdLst/>
              <a:ahLst/>
              <a:cxnLst/>
              <a:rect r="r" b="b" t="t" l="l"/>
              <a:pathLst>
                <a:path h="6350000" w="11287761">
                  <a:moveTo>
                    <a:pt x="0" y="5824220"/>
                  </a:moveTo>
                  <a:lnTo>
                    <a:pt x="0" y="525780"/>
                  </a:lnTo>
                  <a:cubicBezTo>
                    <a:pt x="0" y="234950"/>
                    <a:pt x="234950" y="0"/>
                    <a:pt x="525780" y="0"/>
                  </a:cubicBezTo>
                  <a:lnTo>
                    <a:pt x="10761980" y="0"/>
                  </a:lnTo>
                  <a:cubicBezTo>
                    <a:pt x="11052811" y="0"/>
                    <a:pt x="11287761" y="234950"/>
                    <a:pt x="11287761" y="525780"/>
                  </a:cubicBezTo>
                  <a:lnTo>
                    <a:pt x="11287761" y="5822950"/>
                  </a:lnTo>
                  <a:cubicBezTo>
                    <a:pt x="11287761" y="6113780"/>
                    <a:pt x="11052811" y="6348730"/>
                    <a:pt x="10761980" y="6348730"/>
                  </a:cubicBezTo>
                  <a:lnTo>
                    <a:pt x="525780" y="6348730"/>
                  </a:lnTo>
                  <a:cubicBezTo>
                    <a:pt x="236220" y="6350000"/>
                    <a:pt x="0" y="6115050"/>
                    <a:pt x="0" y="5824220"/>
                  </a:cubicBezTo>
                  <a:cubicBezTo>
                    <a:pt x="0" y="5824220"/>
                    <a:pt x="0" y="5824220"/>
                    <a:pt x="0" y="5824220"/>
                  </a:cubicBezTo>
                  <a:close/>
                </a:path>
              </a:pathLst>
            </a:custGeom>
            <a:blipFill>
              <a:blip r:embed="rId2"/>
              <a:stretch>
                <a:fillRect l="0" t="-17011" r="0" b="0"/>
              </a:stretch>
            </a:blipFill>
          </p:spPr>
        </p:sp>
      </p:grpSp>
      <p:grpSp>
        <p:nvGrpSpPr>
          <p:cNvPr name="Group 4" id="4"/>
          <p:cNvGrpSpPr/>
          <p:nvPr/>
        </p:nvGrpSpPr>
        <p:grpSpPr>
          <a:xfrm rot="0">
            <a:off x="-2922466" y="0"/>
            <a:ext cx="11779339" cy="4307095"/>
            <a:chOff x="0" y="0"/>
            <a:chExt cx="3102377" cy="1134379"/>
          </a:xfrm>
        </p:grpSpPr>
        <p:sp>
          <p:nvSpPr>
            <p:cNvPr name="Freeform 5" id="5"/>
            <p:cNvSpPr/>
            <p:nvPr/>
          </p:nvSpPr>
          <p:spPr>
            <a:xfrm flipH="false" flipV="false" rot="0">
              <a:off x="0" y="0"/>
              <a:ext cx="3102377" cy="1134379"/>
            </a:xfrm>
            <a:custGeom>
              <a:avLst/>
              <a:gdLst/>
              <a:ahLst/>
              <a:cxnLst/>
              <a:rect r="r" b="b" t="t" l="l"/>
              <a:pathLst>
                <a:path h="1134379" w="3102377">
                  <a:moveTo>
                    <a:pt x="0" y="0"/>
                  </a:moveTo>
                  <a:lnTo>
                    <a:pt x="3102377" y="0"/>
                  </a:lnTo>
                  <a:lnTo>
                    <a:pt x="3102377" y="1134379"/>
                  </a:lnTo>
                  <a:lnTo>
                    <a:pt x="0" y="1134379"/>
                  </a:lnTo>
                  <a:close/>
                </a:path>
              </a:pathLst>
            </a:custGeom>
            <a:solidFill>
              <a:srgbClr val="174D88"/>
            </a:solidFill>
          </p:spPr>
        </p:sp>
        <p:sp>
          <p:nvSpPr>
            <p:cNvPr name="TextBox 6" id="6"/>
            <p:cNvSpPr txBox="true"/>
            <p:nvPr/>
          </p:nvSpPr>
          <p:spPr>
            <a:xfrm>
              <a:off x="0" y="-38100"/>
              <a:ext cx="3102377" cy="1172479"/>
            </a:xfrm>
            <a:prstGeom prst="rect">
              <a:avLst/>
            </a:prstGeom>
          </p:spPr>
          <p:txBody>
            <a:bodyPr anchor="ctr" rtlCol="false" tIns="50800" lIns="50800" bIns="50800" rIns="50800"/>
            <a:lstStyle/>
            <a:p>
              <a:pPr algn="ctr">
                <a:lnSpc>
                  <a:spcPts val="2659"/>
                </a:lnSpc>
              </a:pPr>
            </a:p>
          </p:txBody>
        </p:sp>
      </p:grpSp>
      <p:grpSp>
        <p:nvGrpSpPr>
          <p:cNvPr name="Group 7" id="7"/>
          <p:cNvGrpSpPr/>
          <p:nvPr/>
        </p:nvGrpSpPr>
        <p:grpSpPr>
          <a:xfrm rot="0">
            <a:off x="1204866" y="1335594"/>
            <a:ext cx="15930609" cy="9447421"/>
            <a:chOff x="0" y="0"/>
            <a:chExt cx="4195716" cy="2488210"/>
          </a:xfrm>
        </p:grpSpPr>
        <p:sp>
          <p:nvSpPr>
            <p:cNvPr name="Freeform 8" id="8"/>
            <p:cNvSpPr/>
            <p:nvPr/>
          </p:nvSpPr>
          <p:spPr>
            <a:xfrm flipH="false" flipV="false" rot="0">
              <a:off x="0" y="0"/>
              <a:ext cx="4195716" cy="2488210"/>
            </a:xfrm>
            <a:custGeom>
              <a:avLst/>
              <a:gdLst/>
              <a:ahLst/>
              <a:cxnLst/>
              <a:rect r="r" b="b" t="t" l="l"/>
              <a:pathLst>
                <a:path h="2488210" w="4195716">
                  <a:moveTo>
                    <a:pt x="0" y="0"/>
                  </a:moveTo>
                  <a:lnTo>
                    <a:pt x="4195716" y="0"/>
                  </a:lnTo>
                  <a:lnTo>
                    <a:pt x="4195716" y="2488210"/>
                  </a:lnTo>
                  <a:lnTo>
                    <a:pt x="0" y="2488210"/>
                  </a:lnTo>
                  <a:close/>
                </a:path>
              </a:pathLst>
            </a:custGeom>
            <a:solidFill>
              <a:srgbClr val="FFFFFF"/>
            </a:solidFill>
          </p:spPr>
        </p:sp>
        <p:sp>
          <p:nvSpPr>
            <p:cNvPr name="TextBox 9" id="9"/>
            <p:cNvSpPr txBox="true"/>
            <p:nvPr/>
          </p:nvSpPr>
          <p:spPr>
            <a:xfrm>
              <a:off x="0" y="-38100"/>
              <a:ext cx="4195716" cy="2526310"/>
            </a:xfrm>
            <a:prstGeom prst="rect">
              <a:avLst/>
            </a:prstGeom>
          </p:spPr>
          <p:txBody>
            <a:bodyPr anchor="ctr" rtlCol="false" tIns="50800" lIns="50800" bIns="50800" rIns="50800"/>
            <a:lstStyle/>
            <a:p>
              <a:pPr algn="ctr">
                <a:lnSpc>
                  <a:spcPts val="2659"/>
                </a:lnSpc>
              </a:pPr>
            </a:p>
          </p:txBody>
        </p:sp>
      </p:grpSp>
      <p:grpSp>
        <p:nvGrpSpPr>
          <p:cNvPr name="Group 10" id="10"/>
          <p:cNvGrpSpPr/>
          <p:nvPr/>
        </p:nvGrpSpPr>
        <p:grpSpPr>
          <a:xfrm rot="0">
            <a:off x="1204866" y="1316544"/>
            <a:ext cx="15930609" cy="8672421"/>
            <a:chOff x="0" y="0"/>
            <a:chExt cx="21240812" cy="11563228"/>
          </a:xfrm>
        </p:grpSpPr>
        <p:sp>
          <p:nvSpPr>
            <p:cNvPr name="Freeform 11" id="11"/>
            <p:cNvSpPr/>
            <p:nvPr/>
          </p:nvSpPr>
          <p:spPr>
            <a:xfrm flipH="true" flipV="false" rot="0">
              <a:off x="10620406" y="0"/>
              <a:ext cx="10620406" cy="11563228"/>
            </a:xfrm>
            <a:custGeom>
              <a:avLst/>
              <a:gdLst/>
              <a:ahLst/>
              <a:cxnLst/>
              <a:rect r="r" b="b" t="t" l="l"/>
              <a:pathLst>
                <a:path h="11563228" w="10620406">
                  <a:moveTo>
                    <a:pt x="10620406" y="0"/>
                  </a:moveTo>
                  <a:lnTo>
                    <a:pt x="0" y="0"/>
                  </a:lnTo>
                  <a:lnTo>
                    <a:pt x="0" y="11563228"/>
                  </a:lnTo>
                  <a:lnTo>
                    <a:pt x="10620406" y="11563228"/>
                  </a:lnTo>
                  <a:lnTo>
                    <a:pt x="10620406"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sp>
          <p:nvSpPr>
            <p:cNvPr name="Freeform 12" id="12"/>
            <p:cNvSpPr/>
            <p:nvPr/>
          </p:nvSpPr>
          <p:spPr>
            <a:xfrm flipH="false" flipV="false" rot="0">
              <a:off x="0" y="0"/>
              <a:ext cx="10620406" cy="11563228"/>
            </a:xfrm>
            <a:custGeom>
              <a:avLst/>
              <a:gdLst/>
              <a:ahLst/>
              <a:cxnLst/>
              <a:rect r="r" b="b" t="t" l="l"/>
              <a:pathLst>
                <a:path h="11563228" w="10620406">
                  <a:moveTo>
                    <a:pt x="0" y="0"/>
                  </a:moveTo>
                  <a:lnTo>
                    <a:pt x="10620406" y="0"/>
                  </a:lnTo>
                  <a:lnTo>
                    <a:pt x="10620406" y="11563228"/>
                  </a:lnTo>
                  <a:lnTo>
                    <a:pt x="0" y="11563228"/>
                  </a:lnTo>
                  <a:lnTo>
                    <a:pt x="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grpSp>
      <p:sp>
        <p:nvSpPr>
          <p:cNvPr name="Freeform 13" id="13"/>
          <p:cNvSpPr/>
          <p:nvPr/>
        </p:nvSpPr>
        <p:spPr>
          <a:xfrm flipH="false" flipV="false" rot="0">
            <a:off x="5740414" y="3030556"/>
            <a:ext cx="1651715" cy="1651715"/>
          </a:xfrm>
          <a:custGeom>
            <a:avLst/>
            <a:gdLst/>
            <a:ahLst/>
            <a:cxnLst/>
            <a:rect r="r" b="b" t="t" l="l"/>
            <a:pathLst>
              <a:path h="1651715" w="1651715">
                <a:moveTo>
                  <a:pt x="0" y="0"/>
                </a:moveTo>
                <a:lnTo>
                  <a:pt x="1651716" y="0"/>
                </a:lnTo>
                <a:lnTo>
                  <a:pt x="1651716" y="1651715"/>
                </a:lnTo>
                <a:lnTo>
                  <a:pt x="0" y="165171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4" id="14"/>
          <p:cNvSpPr txBox="true"/>
          <p:nvPr/>
        </p:nvSpPr>
        <p:spPr>
          <a:xfrm rot="0">
            <a:off x="4349729" y="4760177"/>
            <a:ext cx="4433086" cy="1096735"/>
          </a:xfrm>
          <a:prstGeom prst="rect">
            <a:avLst/>
          </a:prstGeom>
        </p:spPr>
        <p:txBody>
          <a:bodyPr anchor="t" rtlCol="false" tIns="0" lIns="0" bIns="0" rIns="0">
            <a:spAutoFit/>
          </a:bodyPr>
          <a:lstStyle/>
          <a:p>
            <a:pPr algn="ctr">
              <a:lnSpc>
                <a:spcPts val="4317"/>
              </a:lnSpc>
            </a:pPr>
            <a:r>
              <a:rPr lang="en-US" sz="3482">
                <a:solidFill>
                  <a:srgbClr val="000000"/>
                </a:solidFill>
                <a:latin typeface="Alice"/>
              </a:rPr>
              <a:t>Feedforward Neural Network</a:t>
            </a:r>
          </a:p>
        </p:txBody>
      </p:sp>
      <p:sp>
        <p:nvSpPr>
          <p:cNvPr name="TextBox 15" id="15"/>
          <p:cNvSpPr txBox="true"/>
          <p:nvPr/>
        </p:nvSpPr>
        <p:spPr>
          <a:xfrm rot="0">
            <a:off x="4349729" y="1872162"/>
            <a:ext cx="9588541" cy="853593"/>
          </a:xfrm>
          <a:prstGeom prst="rect">
            <a:avLst/>
          </a:prstGeom>
        </p:spPr>
        <p:txBody>
          <a:bodyPr anchor="t" rtlCol="false" tIns="0" lIns="0" bIns="0" rIns="0">
            <a:spAutoFit/>
          </a:bodyPr>
          <a:lstStyle/>
          <a:p>
            <a:pPr algn="ctr">
              <a:lnSpc>
                <a:spcPts val="7026"/>
              </a:lnSpc>
            </a:pPr>
            <a:r>
              <a:rPr lang="en-US" sz="5018">
                <a:solidFill>
                  <a:srgbClr val="174D88"/>
                </a:solidFill>
                <a:latin typeface="Eczar Semi-Bold"/>
              </a:rPr>
              <a:t>JENIS-JENIS DEEP LEARNING</a:t>
            </a:r>
          </a:p>
        </p:txBody>
      </p:sp>
      <p:sp>
        <p:nvSpPr>
          <p:cNvPr name="Freeform 16" id="16"/>
          <p:cNvSpPr/>
          <p:nvPr/>
        </p:nvSpPr>
        <p:spPr>
          <a:xfrm flipH="false" flipV="false" rot="0">
            <a:off x="5740414" y="6153893"/>
            <a:ext cx="1651715" cy="1651715"/>
          </a:xfrm>
          <a:custGeom>
            <a:avLst/>
            <a:gdLst/>
            <a:ahLst/>
            <a:cxnLst/>
            <a:rect r="r" b="b" t="t" l="l"/>
            <a:pathLst>
              <a:path h="1651715" w="1651715">
                <a:moveTo>
                  <a:pt x="0" y="0"/>
                </a:moveTo>
                <a:lnTo>
                  <a:pt x="1651716" y="0"/>
                </a:lnTo>
                <a:lnTo>
                  <a:pt x="1651716" y="1651715"/>
                </a:lnTo>
                <a:lnTo>
                  <a:pt x="0" y="165171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Freeform 17" id="17"/>
          <p:cNvSpPr/>
          <p:nvPr/>
        </p:nvSpPr>
        <p:spPr>
          <a:xfrm flipH="false" flipV="false" rot="0">
            <a:off x="10893783" y="3030556"/>
            <a:ext cx="1651715" cy="1651715"/>
          </a:xfrm>
          <a:custGeom>
            <a:avLst/>
            <a:gdLst/>
            <a:ahLst/>
            <a:cxnLst/>
            <a:rect r="r" b="b" t="t" l="l"/>
            <a:pathLst>
              <a:path h="1651715" w="1651715">
                <a:moveTo>
                  <a:pt x="0" y="0"/>
                </a:moveTo>
                <a:lnTo>
                  <a:pt x="1651715" y="0"/>
                </a:lnTo>
                <a:lnTo>
                  <a:pt x="1651715" y="1651715"/>
                </a:lnTo>
                <a:lnTo>
                  <a:pt x="0" y="165171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18" id="18"/>
          <p:cNvSpPr txBox="true"/>
          <p:nvPr/>
        </p:nvSpPr>
        <p:spPr>
          <a:xfrm rot="0">
            <a:off x="9543980" y="4760177"/>
            <a:ext cx="4433086" cy="1096735"/>
          </a:xfrm>
          <a:prstGeom prst="rect">
            <a:avLst/>
          </a:prstGeom>
        </p:spPr>
        <p:txBody>
          <a:bodyPr anchor="t" rtlCol="false" tIns="0" lIns="0" bIns="0" rIns="0">
            <a:spAutoFit/>
          </a:bodyPr>
          <a:lstStyle/>
          <a:p>
            <a:pPr algn="ctr">
              <a:lnSpc>
                <a:spcPts val="4317"/>
              </a:lnSpc>
            </a:pPr>
            <a:r>
              <a:rPr lang="en-US" sz="3482">
                <a:solidFill>
                  <a:srgbClr val="000000"/>
                </a:solidFill>
                <a:latin typeface="Alice"/>
              </a:rPr>
              <a:t>Convolutional Neural Network</a:t>
            </a:r>
          </a:p>
        </p:txBody>
      </p:sp>
      <p:sp>
        <p:nvSpPr>
          <p:cNvPr name="TextBox 19" id="19"/>
          <p:cNvSpPr txBox="true"/>
          <p:nvPr/>
        </p:nvSpPr>
        <p:spPr>
          <a:xfrm rot="0">
            <a:off x="4349729" y="7986583"/>
            <a:ext cx="4433086" cy="1096735"/>
          </a:xfrm>
          <a:prstGeom prst="rect">
            <a:avLst/>
          </a:prstGeom>
        </p:spPr>
        <p:txBody>
          <a:bodyPr anchor="t" rtlCol="false" tIns="0" lIns="0" bIns="0" rIns="0">
            <a:spAutoFit/>
          </a:bodyPr>
          <a:lstStyle/>
          <a:p>
            <a:pPr algn="ctr">
              <a:lnSpc>
                <a:spcPts val="4317"/>
              </a:lnSpc>
            </a:pPr>
            <a:r>
              <a:rPr lang="en-US" sz="3482">
                <a:solidFill>
                  <a:srgbClr val="000000"/>
                </a:solidFill>
                <a:latin typeface="Alice"/>
              </a:rPr>
              <a:t>Multi Layer Perceptron</a:t>
            </a:r>
          </a:p>
        </p:txBody>
      </p:sp>
      <p:sp>
        <p:nvSpPr>
          <p:cNvPr name="Freeform 20" id="20"/>
          <p:cNvSpPr/>
          <p:nvPr/>
        </p:nvSpPr>
        <p:spPr>
          <a:xfrm flipH="false" flipV="false" rot="0">
            <a:off x="10893783" y="6153893"/>
            <a:ext cx="1651715" cy="1651715"/>
          </a:xfrm>
          <a:custGeom>
            <a:avLst/>
            <a:gdLst/>
            <a:ahLst/>
            <a:cxnLst/>
            <a:rect r="r" b="b" t="t" l="l"/>
            <a:pathLst>
              <a:path h="1651715" w="1651715">
                <a:moveTo>
                  <a:pt x="0" y="0"/>
                </a:moveTo>
                <a:lnTo>
                  <a:pt x="1651715" y="0"/>
                </a:lnTo>
                <a:lnTo>
                  <a:pt x="1651715" y="1651715"/>
                </a:lnTo>
                <a:lnTo>
                  <a:pt x="0" y="1651715"/>
                </a:lnTo>
                <a:lnTo>
                  <a:pt x="0" y="0"/>
                </a:lnTo>
                <a:close/>
              </a:path>
            </a:pathLst>
          </a:custGeom>
          <a:blipFill>
            <a:blip r:embed="rId5">
              <a:extLst>
                <a:ext uri="{96DAC541-7B7A-43D3-8B79-37D633B846F1}">
                  <asvg:svgBlip xmlns:asvg="http://schemas.microsoft.com/office/drawing/2016/SVG/main" r:embed="rId6"/>
                </a:ext>
              </a:extLst>
            </a:blip>
            <a:stretch>
              <a:fillRect l="0" t="0" r="0" b="0"/>
            </a:stretch>
          </a:blipFill>
        </p:spPr>
      </p:sp>
      <p:sp>
        <p:nvSpPr>
          <p:cNvPr name="TextBox 21" id="21"/>
          <p:cNvSpPr txBox="true"/>
          <p:nvPr/>
        </p:nvSpPr>
        <p:spPr>
          <a:xfrm rot="0">
            <a:off x="9503098" y="7986583"/>
            <a:ext cx="4433086" cy="1096735"/>
          </a:xfrm>
          <a:prstGeom prst="rect">
            <a:avLst/>
          </a:prstGeom>
        </p:spPr>
        <p:txBody>
          <a:bodyPr anchor="t" rtlCol="false" tIns="0" lIns="0" bIns="0" rIns="0">
            <a:spAutoFit/>
          </a:bodyPr>
          <a:lstStyle/>
          <a:p>
            <a:pPr algn="ctr">
              <a:lnSpc>
                <a:spcPts val="4317"/>
              </a:lnSpc>
            </a:pPr>
            <a:r>
              <a:rPr lang="en-US" sz="3482">
                <a:solidFill>
                  <a:srgbClr val="000000"/>
                </a:solidFill>
                <a:latin typeface="Alice"/>
              </a:rPr>
              <a:t> Sequence to Sequence Model</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sp>
        <p:nvSpPr>
          <p:cNvPr name="Freeform 2" id="2"/>
          <p:cNvSpPr/>
          <p:nvPr/>
        </p:nvSpPr>
        <p:spPr>
          <a:xfrm flipH="false" flipV="false" rot="0">
            <a:off x="689696" y="9196185"/>
            <a:ext cx="16908607" cy="1337699"/>
          </a:xfrm>
          <a:custGeom>
            <a:avLst/>
            <a:gdLst/>
            <a:ahLst/>
            <a:cxnLst/>
            <a:rect r="r" b="b" t="t" l="l"/>
            <a:pathLst>
              <a:path h="1337699" w="16908607">
                <a:moveTo>
                  <a:pt x="0" y="0"/>
                </a:moveTo>
                <a:lnTo>
                  <a:pt x="16908608" y="0"/>
                </a:lnTo>
                <a:lnTo>
                  <a:pt x="16908608" y="1337699"/>
                </a:lnTo>
                <a:lnTo>
                  <a:pt x="0" y="1337699"/>
                </a:lnTo>
                <a:lnTo>
                  <a:pt x="0" y="0"/>
                </a:lnTo>
                <a:close/>
              </a:path>
            </a:pathLst>
          </a:custGeom>
          <a:blipFill>
            <a:blip r:embed="rId2"/>
            <a:stretch>
              <a:fillRect l="0" t="-585745" r="0" b="-146392"/>
            </a:stretch>
          </a:blipFill>
        </p:spPr>
      </p:sp>
      <p:sp>
        <p:nvSpPr>
          <p:cNvPr name="Freeform 3" id="3"/>
          <p:cNvSpPr/>
          <p:nvPr/>
        </p:nvSpPr>
        <p:spPr>
          <a:xfrm flipH="false" flipV="false" rot="0">
            <a:off x="689696" y="-362771"/>
            <a:ext cx="16908607" cy="1620876"/>
          </a:xfrm>
          <a:custGeom>
            <a:avLst/>
            <a:gdLst/>
            <a:ahLst/>
            <a:cxnLst/>
            <a:rect r="r" b="b" t="t" l="l"/>
            <a:pathLst>
              <a:path h="1620876" w="16908607">
                <a:moveTo>
                  <a:pt x="0" y="0"/>
                </a:moveTo>
                <a:lnTo>
                  <a:pt x="16908608" y="0"/>
                </a:lnTo>
                <a:lnTo>
                  <a:pt x="16908608" y="1620876"/>
                </a:lnTo>
                <a:lnTo>
                  <a:pt x="0" y="1620876"/>
                </a:lnTo>
                <a:lnTo>
                  <a:pt x="0" y="0"/>
                </a:lnTo>
                <a:close/>
              </a:path>
            </a:pathLst>
          </a:custGeom>
          <a:blipFill>
            <a:blip r:embed="rId2"/>
            <a:stretch>
              <a:fillRect l="0" t="-586758" r="0" b="0"/>
            </a:stretch>
          </a:blipFill>
        </p:spPr>
      </p:sp>
      <p:grpSp>
        <p:nvGrpSpPr>
          <p:cNvPr name="Group 4" id="4"/>
          <p:cNvGrpSpPr/>
          <p:nvPr/>
        </p:nvGrpSpPr>
        <p:grpSpPr>
          <a:xfrm rot="0">
            <a:off x="-420340" y="1195374"/>
            <a:ext cx="18708340" cy="8219887"/>
            <a:chOff x="0" y="0"/>
            <a:chExt cx="4927299" cy="2164908"/>
          </a:xfrm>
        </p:grpSpPr>
        <p:sp>
          <p:nvSpPr>
            <p:cNvPr name="Freeform 5" id="5"/>
            <p:cNvSpPr/>
            <p:nvPr/>
          </p:nvSpPr>
          <p:spPr>
            <a:xfrm flipH="false" flipV="false" rot="0">
              <a:off x="0" y="0"/>
              <a:ext cx="4927300" cy="2164909"/>
            </a:xfrm>
            <a:custGeom>
              <a:avLst/>
              <a:gdLst/>
              <a:ahLst/>
              <a:cxnLst/>
              <a:rect r="r" b="b" t="t" l="l"/>
              <a:pathLst>
                <a:path h="2164909" w="4927300">
                  <a:moveTo>
                    <a:pt x="0" y="0"/>
                  </a:moveTo>
                  <a:lnTo>
                    <a:pt x="4927300" y="0"/>
                  </a:lnTo>
                  <a:lnTo>
                    <a:pt x="4927300" y="2164909"/>
                  </a:lnTo>
                  <a:lnTo>
                    <a:pt x="0" y="2164909"/>
                  </a:lnTo>
                  <a:close/>
                </a:path>
              </a:pathLst>
            </a:custGeom>
            <a:solidFill>
              <a:srgbClr val="4771B0"/>
            </a:solidFill>
          </p:spPr>
        </p:sp>
        <p:sp>
          <p:nvSpPr>
            <p:cNvPr name="TextBox 6" id="6"/>
            <p:cNvSpPr txBox="true"/>
            <p:nvPr/>
          </p:nvSpPr>
          <p:spPr>
            <a:xfrm>
              <a:off x="0" y="-38100"/>
              <a:ext cx="4927299" cy="2203008"/>
            </a:xfrm>
            <a:prstGeom prst="rect">
              <a:avLst/>
            </a:prstGeom>
          </p:spPr>
          <p:txBody>
            <a:bodyPr anchor="ctr" rtlCol="false" tIns="50800" lIns="50800" bIns="50800" rIns="50800"/>
            <a:lstStyle/>
            <a:p>
              <a:pPr algn="ctr">
                <a:lnSpc>
                  <a:spcPts val="2659"/>
                </a:lnSpc>
              </a:pPr>
            </a:p>
          </p:txBody>
        </p:sp>
      </p:grpSp>
      <p:sp>
        <p:nvSpPr>
          <p:cNvPr name="TextBox 7" id="7"/>
          <p:cNvSpPr txBox="true"/>
          <p:nvPr/>
        </p:nvSpPr>
        <p:spPr>
          <a:xfrm rot="0">
            <a:off x="1708305" y="4905375"/>
            <a:ext cx="14871389" cy="1152525"/>
          </a:xfrm>
          <a:prstGeom prst="rect">
            <a:avLst/>
          </a:prstGeom>
        </p:spPr>
        <p:txBody>
          <a:bodyPr anchor="t" rtlCol="false" tIns="0" lIns="0" bIns="0" rIns="0">
            <a:spAutoFit/>
          </a:bodyPr>
          <a:lstStyle/>
          <a:p>
            <a:pPr algn="ctr" marL="0" indent="0" lvl="0">
              <a:lnSpc>
                <a:spcPts val="9023"/>
              </a:lnSpc>
              <a:spcBef>
                <a:spcPct val="0"/>
              </a:spcBef>
            </a:pPr>
            <a:r>
              <a:rPr lang="en-US" sz="7519">
                <a:solidFill>
                  <a:srgbClr val="FFFFFF"/>
                </a:solidFill>
                <a:latin typeface="Eczar Semi-Bold"/>
              </a:rPr>
              <a:t>PENERAPAN DEEP LEARNING</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spTree>
      <p:nvGrpSpPr>
        <p:cNvPr id="1" name=""/>
        <p:cNvGrpSpPr/>
        <p:nvPr/>
      </p:nvGrpSpPr>
      <p:grpSpPr>
        <a:xfrm>
          <a:off x="0" y="0"/>
          <a:ext cx="0" cy="0"/>
          <a:chOff x="0" y="0"/>
          <a:chExt cx="0" cy="0"/>
        </a:xfrm>
      </p:grpSpPr>
      <p:grpSp>
        <p:nvGrpSpPr>
          <p:cNvPr name="Group 2" id="2"/>
          <p:cNvGrpSpPr/>
          <p:nvPr/>
        </p:nvGrpSpPr>
        <p:grpSpPr>
          <a:xfrm rot="0">
            <a:off x="-5510684" y="0"/>
            <a:ext cx="10287000" cy="10287000"/>
            <a:chOff x="0" y="0"/>
            <a:chExt cx="812800" cy="812800"/>
          </a:xfrm>
        </p:grpSpPr>
        <p:sp>
          <p:nvSpPr>
            <p:cNvPr name="Freeform 3" id="3"/>
            <p:cNvSpPr/>
            <p:nvPr/>
          </p:nvSpPr>
          <p:spPr>
            <a:xfrm flipH="false" flipV="false" rot="0">
              <a:off x="0" y="0"/>
              <a:ext cx="812800" cy="812800"/>
            </a:xfrm>
            <a:custGeom>
              <a:avLst/>
              <a:gdLst/>
              <a:ahLst/>
              <a:cxnLst/>
              <a:rect r="r" b="b" t="t" l="l"/>
              <a:pathLst>
                <a:path h="812800" w="812800">
                  <a:moveTo>
                    <a:pt x="406400" y="0"/>
                  </a:moveTo>
                  <a:cubicBezTo>
                    <a:pt x="181951" y="0"/>
                    <a:pt x="0" y="181951"/>
                    <a:pt x="0" y="406400"/>
                  </a:cubicBezTo>
                  <a:cubicBezTo>
                    <a:pt x="0" y="630849"/>
                    <a:pt x="181951" y="812800"/>
                    <a:pt x="406400" y="812800"/>
                  </a:cubicBezTo>
                  <a:cubicBezTo>
                    <a:pt x="630849" y="812800"/>
                    <a:pt x="812800" y="630849"/>
                    <a:pt x="812800" y="406400"/>
                  </a:cubicBezTo>
                  <a:cubicBezTo>
                    <a:pt x="812800" y="181951"/>
                    <a:pt x="630849" y="0"/>
                    <a:pt x="406400" y="0"/>
                  </a:cubicBezTo>
                  <a:close/>
                </a:path>
              </a:pathLst>
            </a:custGeom>
            <a:solidFill>
              <a:srgbClr val="174D88"/>
            </a:solidFill>
          </p:spPr>
        </p:sp>
        <p:sp>
          <p:nvSpPr>
            <p:cNvPr name="TextBox 4" id="4"/>
            <p:cNvSpPr txBox="true"/>
            <p:nvPr/>
          </p:nvSpPr>
          <p:spPr>
            <a:xfrm>
              <a:off x="76200" y="38100"/>
              <a:ext cx="660400" cy="698500"/>
            </a:xfrm>
            <a:prstGeom prst="rect">
              <a:avLst/>
            </a:prstGeom>
          </p:spPr>
          <p:txBody>
            <a:bodyPr anchor="ctr" rtlCol="false" tIns="50800" lIns="50800" bIns="50800" rIns="50800"/>
            <a:lstStyle/>
            <a:p>
              <a:pPr algn="ctr">
                <a:lnSpc>
                  <a:spcPts val="2659"/>
                </a:lnSpc>
              </a:pPr>
            </a:p>
          </p:txBody>
        </p:sp>
      </p:grpSp>
      <p:grpSp>
        <p:nvGrpSpPr>
          <p:cNvPr name="Group 5" id="5"/>
          <p:cNvGrpSpPr>
            <a:grpSpLocks noChangeAspect="true"/>
          </p:cNvGrpSpPr>
          <p:nvPr/>
        </p:nvGrpSpPr>
        <p:grpSpPr>
          <a:xfrm rot="0">
            <a:off x="13700776" y="0"/>
            <a:ext cx="10287041" cy="10287000"/>
            <a:chOff x="0" y="0"/>
            <a:chExt cx="6350000" cy="6349975"/>
          </a:xfrm>
        </p:grpSpPr>
        <p:sp>
          <p:nvSpPr>
            <p:cNvPr name="Freeform 6" id="6"/>
            <p:cNvSpPr/>
            <p:nvPr/>
          </p:nvSpPr>
          <p:spPr>
            <a:xfrm flipH="false" flipV="false" rot="0">
              <a:off x="0" y="0"/>
              <a:ext cx="6350000" cy="6349974"/>
            </a:xfrm>
            <a:custGeom>
              <a:avLst/>
              <a:gdLst/>
              <a:ahLst/>
              <a:cxnLst/>
              <a:rect r="r" b="b" t="t" l="l"/>
              <a:pathLst>
                <a:path h="6349974" w="6350000">
                  <a:moveTo>
                    <a:pt x="6350000" y="3175025"/>
                  </a:moveTo>
                  <a:cubicBezTo>
                    <a:pt x="6350000" y="4928451"/>
                    <a:pt x="4928476" y="6349974"/>
                    <a:pt x="3175000" y="6349974"/>
                  </a:cubicBezTo>
                  <a:cubicBezTo>
                    <a:pt x="1421498" y="6349974"/>
                    <a:pt x="0" y="4928451"/>
                    <a:pt x="0" y="3175025"/>
                  </a:cubicBezTo>
                  <a:cubicBezTo>
                    <a:pt x="0" y="1421511"/>
                    <a:pt x="1421498" y="0"/>
                    <a:pt x="3175000" y="0"/>
                  </a:cubicBezTo>
                  <a:cubicBezTo>
                    <a:pt x="4928501" y="0"/>
                    <a:pt x="6350000" y="1421511"/>
                    <a:pt x="6350000" y="3175025"/>
                  </a:cubicBezTo>
                  <a:close/>
                </a:path>
              </a:pathLst>
            </a:custGeom>
            <a:blipFill>
              <a:blip r:embed="rId2"/>
              <a:stretch>
                <a:fillRect l="-25973" t="0" r="-25973" b="0"/>
              </a:stretch>
            </a:blipFill>
          </p:spPr>
        </p:sp>
      </p:grpSp>
      <p:grpSp>
        <p:nvGrpSpPr>
          <p:cNvPr name="Group 7" id="7"/>
          <p:cNvGrpSpPr/>
          <p:nvPr/>
        </p:nvGrpSpPr>
        <p:grpSpPr>
          <a:xfrm rot="0">
            <a:off x="1431405" y="1323124"/>
            <a:ext cx="15425190" cy="8397277"/>
            <a:chOff x="0" y="0"/>
            <a:chExt cx="20566920" cy="11196370"/>
          </a:xfrm>
        </p:grpSpPr>
        <p:grpSp>
          <p:nvGrpSpPr>
            <p:cNvPr name="Group 8" id="8"/>
            <p:cNvGrpSpPr/>
            <p:nvPr/>
          </p:nvGrpSpPr>
          <p:grpSpPr>
            <a:xfrm rot="0">
              <a:off x="155362" y="168043"/>
              <a:ext cx="20256196" cy="10860283"/>
              <a:chOff x="0" y="0"/>
              <a:chExt cx="3792304" cy="2033230"/>
            </a:xfrm>
          </p:grpSpPr>
          <p:sp>
            <p:nvSpPr>
              <p:cNvPr name="Freeform 9" id="9"/>
              <p:cNvSpPr/>
              <p:nvPr/>
            </p:nvSpPr>
            <p:spPr>
              <a:xfrm flipH="false" flipV="false" rot="0">
                <a:off x="0" y="0"/>
                <a:ext cx="3792304" cy="2033230"/>
              </a:xfrm>
              <a:custGeom>
                <a:avLst/>
                <a:gdLst/>
                <a:ahLst/>
                <a:cxnLst/>
                <a:rect r="r" b="b" t="t" l="l"/>
                <a:pathLst>
                  <a:path h="2033230" w="3792304">
                    <a:moveTo>
                      <a:pt x="0" y="0"/>
                    </a:moveTo>
                    <a:lnTo>
                      <a:pt x="3792304" y="0"/>
                    </a:lnTo>
                    <a:lnTo>
                      <a:pt x="3792304" y="2033230"/>
                    </a:lnTo>
                    <a:lnTo>
                      <a:pt x="0" y="2033230"/>
                    </a:lnTo>
                    <a:close/>
                  </a:path>
                </a:pathLst>
              </a:custGeom>
              <a:solidFill>
                <a:srgbClr val="FFFFFF"/>
              </a:solidFill>
            </p:spPr>
          </p:sp>
          <p:sp>
            <p:nvSpPr>
              <p:cNvPr name="TextBox 10" id="10"/>
              <p:cNvSpPr txBox="true"/>
              <p:nvPr/>
            </p:nvSpPr>
            <p:spPr>
              <a:xfrm>
                <a:off x="0" y="-38100"/>
                <a:ext cx="3792304" cy="2071330"/>
              </a:xfrm>
              <a:prstGeom prst="rect">
                <a:avLst/>
              </a:prstGeom>
            </p:spPr>
            <p:txBody>
              <a:bodyPr anchor="ctr" rtlCol="false" tIns="55355" lIns="55355" bIns="55355" rIns="55355"/>
              <a:lstStyle/>
              <a:p>
                <a:pPr algn="ctr">
                  <a:lnSpc>
                    <a:spcPts val="2659"/>
                  </a:lnSpc>
                </a:pPr>
              </a:p>
            </p:txBody>
          </p:sp>
        </p:grpSp>
        <p:sp>
          <p:nvSpPr>
            <p:cNvPr name="Freeform 11" id="11"/>
            <p:cNvSpPr/>
            <p:nvPr/>
          </p:nvSpPr>
          <p:spPr>
            <a:xfrm flipH="true" flipV="false" rot="0">
              <a:off x="10283460" y="0"/>
              <a:ext cx="10283460" cy="11196370"/>
            </a:xfrm>
            <a:custGeom>
              <a:avLst/>
              <a:gdLst/>
              <a:ahLst/>
              <a:cxnLst/>
              <a:rect r="r" b="b" t="t" l="l"/>
              <a:pathLst>
                <a:path h="11196370" w="10283460">
                  <a:moveTo>
                    <a:pt x="10283460" y="0"/>
                  </a:moveTo>
                  <a:lnTo>
                    <a:pt x="0" y="0"/>
                  </a:lnTo>
                  <a:lnTo>
                    <a:pt x="0" y="11196370"/>
                  </a:lnTo>
                  <a:lnTo>
                    <a:pt x="10283460" y="11196370"/>
                  </a:lnTo>
                  <a:lnTo>
                    <a:pt x="1028346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sp>
          <p:nvSpPr>
            <p:cNvPr name="Freeform 12" id="12"/>
            <p:cNvSpPr/>
            <p:nvPr/>
          </p:nvSpPr>
          <p:spPr>
            <a:xfrm flipH="false" flipV="false" rot="0">
              <a:off x="0" y="0"/>
              <a:ext cx="10283460" cy="11196370"/>
            </a:xfrm>
            <a:custGeom>
              <a:avLst/>
              <a:gdLst/>
              <a:ahLst/>
              <a:cxnLst/>
              <a:rect r="r" b="b" t="t" l="l"/>
              <a:pathLst>
                <a:path h="11196370" w="10283460">
                  <a:moveTo>
                    <a:pt x="0" y="0"/>
                  </a:moveTo>
                  <a:lnTo>
                    <a:pt x="10283460" y="0"/>
                  </a:lnTo>
                  <a:lnTo>
                    <a:pt x="10283460" y="11196370"/>
                  </a:lnTo>
                  <a:lnTo>
                    <a:pt x="0" y="11196370"/>
                  </a:lnTo>
                  <a:lnTo>
                    <a:pt x="0" y="0"/>
                  </a:lnTo>
                  <a:close/>
                </a:path>
              </a:pathLst>
            </a:custGeom>
            <a:blipFill>
              <a:blip r:embed="rId3">
                <a:extLst>
                  <a:ext uri="{96DAC541-7B7A-43D3-8B79-37D633B846F1}">
                    <asvg:svgBlip xmlns:asvg="http://schemas.microsoft.com/office/drawing/2016/SVG/main" r:embed="rId4"/>
                  </a:ext>
                </a:extLst>
              </a:blip>
              <a:stretch>
                <a:fillRect l="0" t="0" r="-8877" b="0"/>
              </a:stretch>
            </a:blipFill>
          </p:spPr>
        </p:sp>
      </p:grpSp>
      <p:sp>
        <p:nvSpPr>
          <p:cNvPr name="TextBox 13" id="13"/>
          <p:cNvSpPr txBox="true"/>
          <p:nvPr/>
        </p:nvSpPr>
        <p:spPr>
          <a:xfrm rot="0">
            <a:off x="4738216" y="2302715"/>
            <a:ext cx="8811568" cy="679450"/>
          </a:xfrm>
          <a:prstGeom prst="rect">
            <a:avLst/>
          </a:prstGeom>
        </p:spPr>
        <p:txBody>
          <a:bodyPr anchor="t" rtlCol="false" tIns="0" lIns="0" bIns="0" rIns="0">
            <a:spAutoFit/>
          </a:bodyPr>
          <a:lstStyle/>
          <a:p>
            <a:pPr algn="ctr">
              <a:lnSpc>
                <a:spcPts val="5599"/>
              </a:lnSpc>
            </a:pPr>
            <a:r>
              <a:rPr lang="en-US" sz="3999">
                <a:solidFill>
                  <a:srgbClr val="174D88"/>
                </a:solidFill>
                <a:latin typeface="Eczar Semi-Bold"/>
              </a:rPr>
              <a:t>BIDANG OTOMOTIF</a:t>
            </a:r>
          </a:p>
        </p:txBody>
      </p:sp>
      <p:sp>
        <p:nvSpPr>
          <p:cNvPr name="TextBox 14" id="14"/>
          <p:cNvSpPr txBox="true"/>
          <p:nvPr/>
        </p:nvSpPr>
        <p:spPr>
          <a:xfrm rot="0">
            <a:off x="2967204" y="3616735"/>
            <a:ext cx="12353593" cy="3811360"/>
          </a:xfrm>
          <a:prstGeom prst="rect">
            <a:avLst/>
          </a:prstGeom>
        </p:spPr>
        <p:txBody>
          <a:bodyPr anchor="t" rtlCol="false" tIns="0" lIns="0" bIns="0" rIns="0">
            <a:spAutoFit/>
          </a:bodyPr>
          <a:lstStyle/>
          <a:p>
            <a:pPr algn="ctr">
              <a:lnSpc>
                <a:spcPts val="4317"/>
              </a:lnSpc>
            </a:pPr>
            <a:r>
              <a:rPr lang="en-US" sz="3482">
                <a:solidFill>
                  <a:srgbClr val="000000"/>
                </a:solidFill>
                <a:latin typeface="Alice"/>
              </a:rPr>
              <a:t>Deep learning digunakan dalam bidang otomotif, misalnya digunakan pada sistem otomatisasi kendaraan atau mobil pintar. Sistem tersebut akan mengidentifikasi dan mendeteksi objek tertentu seperti tanda stop maupun lampu lalu lintas. Deep learning pun bisa mendeteksi keberadaan trotoar maupun lajur pejalan kaki. Dengan begitu, ini bisa meminimalkan risiko kecelakaan.</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DAFxhkigiyo</dc:identifier>
  <dcterms:modified xsi:type="dcterms:W3CDTF">2011-08-01T06:04:30Z</dcterms:modified>
  <cp:revision>1</cp:revision>
  <dc:title>Biru Putih Profesional Presentasi Tugas Penelitian</dc:title>
</cp:coreProperties>
</file>

<file path=docProps/thumbnail.jpeg>
</file>